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552" r:id="rId5"/>
  </p:sldMasterIdLst>
  <p:notesMasterIdLst>
    <p:notesMasterId r:id="rId27"/>
  </p:notesMasterIdLst>
  <p:handoutMasterIdLst>
    <p:handoutMasterId r:id="rId28"/>
  </p:handoutMasterIdLst>
  <p:sldIdLst>
    <p:sldId id="1706" r:id="rId6"/>
    <p:sldId id="1605" r:id="rId7"/>
    <p:sldId id="4213" r:id="rId8"/>
    <p:sldId id="4212" r:id="rId9"/>
    <p:sldId id="1995" r:id="rId10"/>
    <p:sldId id="11639" r:id="rId11"/>
    <p:sldId id="4327" r:id="rId12"/>
    <p:sldId id="410" r:id="rId13"/>
    <p:sldId id="2266" r:id="rId14"/>
    <p:sldId id="4354" r:id="rId15"/>
    <p:sldId id="4366" r:id="rId16"/>
    <p:sldId id="4368" r:id="rId17"/>
    <p:sldId id="4369" r:id="rId18"/>
    <p:sldId id="4370" r:id="rId19"/>
    <p:sldId id="4367" r:id="rId20"/>
    <p:sldId id="4371" r:id="rId21"/>
    <p:sldId id="4373" r:id="rId22"/>
    <p:sldId id="4374" r:id="rId23"/>
    <p:sldId id="265" r:id="rId24"/>
    <p:sldId id="261" r:id="rId25"/>
    <p:sldId id="260"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6"/>
            <p14:sldId id="1605"/>
          </p14:sldIdLst>
        </p14:section>
        <p14:section name="overview" id="{28A64FAC-A435-B547-8112-C50128F27900}">
          <p14:sldIdLst>
            <p14:sldId id="4213"/>
            <p14:sldId id="4212"/>
            <p14:sldId id="1995"/>
            <p14:sldId id="11639"/>
            <p14:sldId id="4327"/>
            <p14:sldId id="410"/>
            <p14:sldId id="2266"/>
            <p14:sldId id="4354"/>
          </p14:sldIdLst>
        </p14:section>
        <p14:section name="id token" id="{DB837EEE-4674-434C-8EF5-8660DA91E554}">
          <p14:sldIdLst>
            <p14:sldId id="4366"/>
            <p14:sldId id="4368"/>
            <p14:sldId id="4369"/>
            <p14:sldId id="4370"/>
          </p14:sldIdLst>
        </p14:section>
        <p14:section name="access tokens" id="{FDED6B1A-FDAA-3B42-88BA-7D529264105A}">
          <p14:sldIdLst>
            <p14:sldId id="4367"/>
            <p14:sldId id="4371"/>
            <p14:sldId id="4373"/>
            <p14:sldId id="4374"/>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18"/>
    <a:srgbClr val="2D2D30"/>
    <a:srgbClr val="2F2F2F"/>
    <a:srgbClr val="787878"/>
    <a:srgbClr val="595959"/>
    <a:srgbClr val="A6A6A6"/>
    <a:srgbClr val="7F7F7F"/>
    <a:srgbClr val="00BCF2"/>
    <a:srgbClr val="FFFFFF"/>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E0581-757E-684F-B90A-F312E8A7FE51}" v="245" dt="2019-09-25T20:39:13.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9" autoAdjust="0"/>
    <p:restoredTop sz="64617" autoAdjust="0"/>
  </p:normalViewPr>
  <p:slideViewPr>
    <p:cSldViewPr snapToGrid="0">
      <p:cViewPr varScale="1">
        <p:scale>
          <a:sx n="70" d="100"/>
          <a:sy n="70" d="100"/>
        </p:scale>
        <p:origin x="1044"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11/11/2019 9:37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11/11/2019 9:37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494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10</a:t>
            </a:fld>
            <a:endParaRPr lang="en-US">
              <a:solidFill>
                <a:prstClr val="black"/>
              </a:solidFill>
              <a:latin typeface="Calibri" panose="020F0502020204030204"/>
            </a:endParaRPr>
          </a:p>
        </p:txBody>
      </p:sp>
      <p:sp>
        <p:nvSpPr>
          <p:cNvPr id="3" name="Notes Placeholder 2">
            <a:extLst>
              <a:ext uri="{FF2B5EF4-FFF2-40B4-BE49-F238E27FC236}">
                <a16:creationId xmlns:a16="http://schemas.microsoft.com/office/drawing/2014/main" id="{14AA2270-C1DE-4705-B3C4-34BF2F29461F}"/>
              </a:ext>
            </a:extLst>
          </p:cNvPr>
          <p:cNvSpPr>
            <a:spLocks noGrp="1"/>
          </p:cNvSpPr>
          <p:nvPr>
            <p:ph type="body" idx="1"/>
          </p:nvPr>
        </p:nvSpPr>
        <p:spPr/>
        <p:txBody>
          <a:bodyPr/>
          <a:lstStyle/>
          <a:p>
            <a:r>
              <a:rPr lang="en-US" dirty="0"/>
              <a:t>The third element of Microsoft Identity is policies. Policies have become complicated with users accessing resources from different networks and devices. The threat matrix depending on how a user is accessing a resource is complex. Various combinations of different users using different devices pose different risks to the organization.</a:t>
            </a:r>
          </a:p>
          <a:p>
            <a:endParaRPr lang="en-US" dirty="0"/>
          </a:p>
          <a:p>
            <a:r>
              <a:rPr lang="en-US" dirty="0"/>
              <a:t>Microsoft Identity is built to support this complex and dynamic threat matrix. One policy can be applied when a user is on a trusted corporate network using their company issued laptop, while another policy can apply to the same user when they access the same resource from home on their personal tablet.</a:t>
            </a:r>
          </a:p>
          <a:p>
            <a:endParaRPr lang="en-US" dirty="0"/>
          </a:p>
          <a:p>
            <a:r>
              <a:rPr lang="en-US" dirty="0"/>
              <a:t>By relaying on Microsoft Identity to handle these complex policies, you don't have to implement the complex logic in your custom applications.</a:t>
            </a:r>
          </a:p>
          <a:p>
            <a:endParaRPr lang="en-US" dirty="0"/>
          </a:p>
        </p:txBody>
      </p:sp>
    </p:spTree>
    <p:extLst>
      <p:ext uri="{BB962C8B-B14F-4D97-AF65-F5344CB8AC3E}">
        <p14:creationId xmlns:p14="http://schemas.microsoft.com/office/powerpoint/2010/main" val="3127497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looked at what Microsoft Identity is from a high level. As a developer, when you build an application, you will ultimately request tokens from Microsoft Identity to identify a user and authorize them to use an application with specific permissions. Let's look at the different tokens you will 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1048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first type of token is an ID token that is made available via Microsoft Identity's support of the OpenID Connect protocol.</a:t>
            </a:r>
          </a:p>
          <a:p>
            <a:endParaRPr lang="en-US" sz="900" b="0" kern="1200" dirty="0">
              <a:solidFill>
                <a:schemeClr val="tx1"/>
              </a:solidFill>
              <a:effectLst/>
              <a:latin typeface="Segoe UI Light" pitchFamily="34" charset="0"/>
              <a:ea typeface="+mn-ea"/>
              <a:cs typeface="+mn-cs"/>
            </a:endParaRPr>
          </a:p>
          <a:p>
            <a:r>
              <a:rPr lang="en-US" dirty="0"/>
              <a:t>OpenID Connect extends the OAuth 2.0 authorization protocol to use as an authentication protocol, OpenID Connect enables you to implement single sign-on using OAuth in your applications. It introduces the concept of an ID token.</a:t>
            </a:r>
          </a:p>
          <a:p>
            <a:endParaRPr lang="en-US" dirty="0"/>
          </a:p>
          <a:p>
            <a:r>
              <a:rPr lang="en-US" dirty="0"/>
              <a:t>An ID token is a security token that allows the client to verify the identity of the user. The ID token also gets basic profile information about the user. Because OpenID Connect extends OAuth 2.0, apps can securely acquire access tokens, which can be used to access resources that are secured by an authorization server.</a:t>
            </a:r>
          </a:p>
          <a:p>
            <a:endParaRPr lang="en-US" dirty="0"/>
          </a:p>
          <a:p>
            <a:r>
              <a:rPr lang="en-US" dirty="0"/>
              <a:t>The claims included within an ID token can be used for the user experience within your application, as keys in a database, and providing access to the client application.</a:t>
            </a:r>
          </a:p>
          <a:p>
            <a:endParaRPr lang="en-US" dirty="0"/>
          </a:p>
          <a:p>
            <a:r>
              <a:rPr lang="en-US" dirty="0"/>
              <a:t>ID tokens for a Microsoft identity are JSON web tokens (JWT). These ID tokens consist of a header, payload, and signature. The header and signature are used to verify the authenticity of the token, while the payload contains the information about the user requested by your client.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17290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00056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for developers, whenever possible, to use a well-maintained Open ID Connect library. While Microsoft Identity is built on open standards like OAuth2 and Open ID Connect, fully implementing these protocols is time consuming and complicated. It is also required that any implementation of these standards be kept up-to-date with the latest recommendations to ensure the implementation is as secure as possible. ​</a:t>
            </a:r>
          </a:p>
          <a:p>
            <a:endParaRPr lang="en-US" dirty="0"/>
          </a:p>
          <a:p>
            <a:r>
              <a:rPr lang="en-US" dirty="0"/>
              <a:t>When your web app needs to authenticate the user, it can direct the user to the Microsoft identity platform /authorize endpoint using an Open ID Connect library. ​</a:t>
            </a:r>
          </a:p>
          <a:p>
            <a:endParaRPr lang="en-US" dirty="0"/>
          </a:p>
          <a:p>
            <a:r>
              <a:rPr lang="en-US" dirty="0"/>
              <a:t>At this point, the user is prompted to enter their credentials, enter a Multi-factor, use a FIDO2 compatible device, or perhaps use a password less experience using Microsoft Authenticator or Windows Hello to complete the authentication. All of these options are handled by the platform without any additional code from the developers. The Microsoft identity platform endpoint verifies that the user has consented to the permissions indicated in the scope parameter. If the user hasn't consented to any of those permissions, the Microsoft identity platform endpoint prompts the user to consent to the required permissions. You can read more about permissions, consent, and multi-tenant apps.​</a:t>
            </a:r>
          </a:p>
          <a:p>
            <a:endParaRPr lang="en-US" dirty="0"/>
          </a:p>
          <a:p>
            <a:r>
              <a:rPr lang="en-US" dirty="0"/>
              <a:t>After the user authenticates and grants consent, the Microsoft identity platform endpoint returns a response to your app at the indicated redirect URI.​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8885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web apps need to not only sign the user in, but also to access a web service on behalf of the user by using OAuth. This scenario combines OpenID Connect for user authentication while simultaneously getting an authorization code that you can use to get access tokens if you are using the OAuth authorization code flow.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22509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Many web apps need to not only sign the user in, but also to access a web service on behalf of the user by using OAuth. Applications request access tokens from Microsoft Identity to use when calling a web service. ​</a:t>
            </a:r>
          </a:p>
          <a:p>
            <a:br>
              <a:rPr lang="en-US" sz="900" b="0" kern="1200" dirty="0">
                <a:solidFill>
                  <a:schemeClr val="tx1"/>
                </a:solidFill>
                <a:effectLst/>
                <a:latin typeface="Segoe UI Light" pitchFamily="34" charset="0"/>
                <a:ea typeface="+mn-ea"/>
                <a:cs typeface="+mn-cs"/>
              </a:rPr>
            </a:br>
            <a:r>
              <a:rPr lang="en-US" sz="900" b="0" i="1" kern="1200" dirty="0">
                <a:solidFill>
                  <a:schemeClr val="tx1"/>
                </a:solidFill>
                <a:effectLst/>
                <a:latin typeface="Segoe UI Light" pitchFamily="34" charset="0"/>
                <a:ea typeface="+mn-ea"/>
                <a:cs typeface="+mn-cs"/>
              </a:rPr>
              <a:t>*Access tokens*</a:t>
            </a:r>
            <a:r>
              <a:rPr lang="en-US" sz="900" b="0" kern="1200" dirty="0">
                <a:solidFill>
                  <a:schemeClr val="tx1"/>
                </a:solidFill>
                <a:effectLst/>
                <a:latin typeface="Segoe UI Light" pitchFamily="34" charset="0"/>
                <a:ea typeface="+mn-ea"/>
                <a:cs typeface="+mn-cs"/>
              </a:rPr>
              <a:t> enable clients to securely call APIs protected by Azure AD. Applications should never inspect or validate an access token. Access tokens must only be passed to the API.</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Access tokens are created based for the audience of the token, meaning the API that owns the scopes in the token.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50369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acquire an access token, use your Open ID Connect/OAuth2 library. For example with MSAL, you always use this pattern. ​</a:t>
            </a:r>
          </a:p>
          <a:p>
            <a:endParaRPr lang="en-US" dirty="0"/>
          </a:p>
          <a:p>
            <a:r>
              <a:rPr lang="en-US" dirty="0"/>
              <a:t>First you acquire the access token silently. If MSAL has a token cached, or can silently refresh a toke, it will do so.  ​</a:t>
            </a:r>
          </a:p>
          <a:p>
            <a:endParaRPr lang="en-US" dirty="0"/>
          </a:p>
          <a:p>
            <a:r>
              <a:rPr lang="en-US" dirty="0"/>
              <a:t>By including permission scopes in the request, the Microsoft identity platform endpoint ensures that the user has consented to the permissions indicated in the scope query parameter. ​</a:t>
            </a:r>
          </a:p>
          <a:p>
            <a:endParaRPr lang="en-US" dirty="0"/>
          </a:p>
          <a:p>
            <a:r>
              <a:rPr lang="en-US" dirty="0"/>
              <a:t>If MSAL cannot acquire the token silently, it will through a UI Required exception. If this happens, the developer should request the access token interactively. This could happen if consent for the permission has not been granted, the user has not yet authenticated, or perhaps the users is using an unmanaged device to access sensitive data from a location where the user has never been before and an MFA is required.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41057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application may receive tokens on behalf of a user or directly from an application as if there is an automated service or daemon application.</a:t>
            </a:r>
          </a:p>
          <a:p>
            <a:endParaRPr lang="en-US" dirty="0"/>
          </a:p>
          <a:p>
            <a:r>
              <a:rPr lang="en-US" dirty="0"/>
              <a:t>These app-only tokens indicate that this call is coming from an application and doesn't have a user backing it. These tokens are handled largely the same as user tokens, with some differences.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09750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20684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11/11/2019 9:37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2595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4091" y="4473892"/>
            <a:ext cx="6193632" cy="3660458"/>
          </a:xfrm>
        </p:spPr>
        <p:txBody>
          <a:bodyPr/>
          <a:lstStyle/>
          <a:p>
            <a:r>
              <a:rPr lang="en-US" sz="900" b="0" kern="1200" dirty="0">
                <a:solidFill>
                  <a:schemeClr val="tx1"/>
                </a:solidFill>
                <a:effectLst/>
                <a:latin typeface="Segoe UI Light" pitchFamily="34" charset="0"/>
                <a:ea typeface="+mn-ea"/>
                <a:cs typeface="+mn-cs"/>
              </a:rPr>
              <a:t>In today's world, physically protected networks aren't as common as they once were. Even your on-premises networks aren’t as secure as you think they are. The configuration of today's networks are driven by the needs of users and business that has changed over time.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Organizations can't assume users will be in one place, rather they are on both internal and/or external networks. Users don't access networks with one device either; they have a myriad of devices and types of software architectures they use including on-premises apps, SAAS apps, mobile apps, and so on.</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How are you as a developer supposed to properly secure your applications and your user's access to information across so many scenarios?</a:t>
            </a:r>
          </a:p>
          <a:p>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804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6091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p>
        </p:txBody>
      </p:sp>
      <p:sp>
        <p:nvSpPr>
          <p:cNvPr id="6" name="Date Placeholder 5"/>
          <p:cNvSpPr>
            <a:spLocks noGrp="1"/>
          </p:cNvSpPr>
          <p:nvPr>
            <p:ph type="dt" idx="12"/>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11/11/2019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09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60919"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AA136F7-4567-4BF2-9CAD-7C3ADDF00D99}"/>
              </a:ext>
            </a:extLst>
          </p:cNvPr>
          <p:cNvSpPr>
            <a:spLocks noGrp="1"/>
          </p:cNvSpPr>
          <p:nvPr>
            <p:ph type="body" idx="1"/>
          </p:nvPr>
        </p:nvSpPr>
        <p:spPr/>
        <p:txBody>
          <a:bodyPr/>
          <a:lstStyle/>
          <a:p>
            <a:r>
              <a:rPr lang="en-US" sz="800" dirty="0"/>
              <a:t>The answer is to use an identity provider as your control plane. By using your identity provider, your application and the organization can decide who gets to do what, when they get to do it, how they got to do it.</a:t>
            </a:r>
          </a:p>
          <a:p>
            <a:endParaRPr lang="en-US" sz="800" dirty="0"/>
          </a:p>
          <a:p>
            <a:r>
              <a:rPr lang="en-US" sz="800" dirty="0"/>
              <a:t>Access and control are important as well as that they have the level of sophistication available to them.</a:t>
            </a:r>
          </a:p>
          <a:p>
            <a:endParaRPr lang="en-US" sz="800" dirty="0"/>
          </a:p>
          <a:p>
            <a:r>
              <a:rPr lang="en-US" sz="800" dirty="0"/>
              <a:t>It might be OK if somebody is working on sensitive financial information when they are on the company network at the office. However, it might not be OK for them to access that information from an internet café on the other side of the world where the organization is unaware of the user's environment.</a:t>
            </a:r>
          </a:p>
          <a:p>
            <a:endParaRPr lang="en-US" sz="800" dirty="0"/>
          </a:p>
          <a:p>
            <a:r>
              <a:rPr lang="en-US" sz="800" dirty="0"/>
              <a:t>The idea that your identity provider can help you provides the right control plane for your application.</a:t>
            </a:r>
          </a:p>
        </p:txBody>
      </p:sp>
    </p:spTree>
    <p:extLst>
      <p:ext uri="{BB962C8B-B14F-4D97-AF65-F5344CB8AC3E}">
        <p14:creationId xmlns:p14="http://schemas.microsoft.com/office/powerpoint/2010/main" val="145943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identity provider is where the users, resources, and policies intersect within your organization.</a:t>
            </a:r>
          </a:p>
          <a:p>
            <a:endParaRPr lang="en-US" dirty="0"/>
          </a:p>
          <a:p>
            <a:r>
              <a:rPr lang="en-US" dirty="0"/>
              <a:t>To a developer, you want your application to be accessible to the highest number of users who should have access to it. Independent software vendors (ISVs) are especially interested in the greatest reach in order to grow their businesses.</a:t>
            </a:r>
          </a:p>
          <a:p>
            <a:endParaRPr lang="en-US" dirty="0"/>
          </a:p>
          <a:p>
            <a:r>
              <a:rPr lang="en-US" dirty="0"/>
              <a:t>You also need access to those resources the users need access to including mail, information about me. Access to these resources is important in building valuable solutions for your customers.</a:t>
            </a:r>
          </a:p>
          <a:p>
            <a:endParaRPr lang="en-US" dirty="0"/>
          </a:p>
          <a:p>
            <a:r>
              <a:rPr lang="en-US" dirty="0"/>
              <a:t>A problem you need to address is how will all these users access their resources but in a way that complies with whatever policies and security requirements the enterprise demands.</a:t>
            </a:r>
          </a:p>
          <a:p>
            <a:endParaRPr lang="en-US" dirty="0"/>
          </a:p>
          <a:p>
            <a:r>
              <a:rPr lang="en-US" dirty="0"/>
              <a:t>How do you make sure that your application follows the right policies? Each enterprise will have a different point of view on what the policy should be</a:t>
            </a:r>
          </a:p>
          <a:p>
            <a:endParaRPr lang="en-US" dirty="0"/>
          </a:p>
          <a:p>
            <a:r>
              <a:rPr lang="en-US" dirty="0"/>
              <a:t>This is where identity platform is here to help. The goal of Microsoft Identity is to make it easy for you, to address the largest number of users, and the most valuable amount of information in a secure way that satisfies the policies of those enterprises.</a:t>
            </a:r>
          </a:p>
          <a:p>
            <a:endParaRPr lang="en-US" dirty="0"/>
          </a:p>
          <a:p>
            <a:r>
              <a:rPr lang="en-US" dirty="0"/>
              <a:t>Let's look at how Microsoft Identity approaches users, resources, and policies.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D2A56-582E-4EB8-9B5F-C8980F4A821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223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DE25042A-7F1D-F947-8AC5-1DC5194A3EA7}" type="slidenum">
              <a:rPr lang="en-US"/>
              <a:pPr/>
              <a:t>6</a:t>
            </a:fld>
            <a:endParaRPr lang="en-US"/>
          </a:p>
        </p:txBody>
      </p:sp>
      <p:sp>
        <p:nvSpPr>
          <p:cNvPr id="3" name="Notes Placeholder 2">
            <a:extLst>
              <a:ext uri="{FF2B5EF4-FFF2-40B4-BE49-F238E27FC236}">
                <a16:creationId xmlns:a16="http://schemas.microsoft.com/office/drawing/2014/main" id="{B3E533C4-63B4-4D80-A6D4-96C578E308C4}"/>
              </a:ext>
            </a:extLst>
          </p:cNvPr>
          <p:cNvSpPr>
            <a:spLocks noGrp="1"/>
          </p:cNvSpPr>
          <p:nvPr>
            <p:ph type="body" idx="1"/>
          </p:nvPr>
        </p:nvSpPr>
        <p:spPr/>
        <p:txBody>
          <a:bodyPr/>
          <a:lstStyle/>
          <a:p>
            <a:r>
              <a:rPr lang="en-US" sz="1600" dirty="0"/>
              <a:t>Microsoft Identity includes three solutions for addressing the largest number of users.</a:t>
            </a:r>
          </a:p>
          <a:p>
            <a:endParaRPr lang="en-US" sz="1600" dirty="0"/>
          </a:p>
          <a:p>
            <a:r>
              <a:rPr lang="en-US" sz="1600" dirty="0">
                <a:cs typeface="Segoe UI" panose="020B0502040204020203" pitchFamily="34" charset="0"/>
              </a:rPr>
              <a:t>Microsoft is one of the </a:t>
            </a:r>
            <a:r>
              <a:rPr lang="en-US" sz="1600" b="1" dirty="0">
                <a:cs typeface="Segoe UI" panose="020B0502040204020203" pitchFamily="34" charset="0"/>
              </a:rPr>
              <a:t>largest</a:t>
            </a:r>
            <a:r>
              <a:rPr lang="en-US" sz="1600" dirty="0">
                <a:cs typeface="Segoe UI" panose="020B0502040204020203" pitchFamily="34" charset="0"/>
              </a:rPr>
              <a:t> identity providers. Azure Active Directory manages over a </a:t>
            </a:r>
            <a:r>
              <a:rPr lang="en-US" sz="1600" b="1" dirty="0">
                <a:cs typeface="Segoe UI" panose="020B0502040204020203" pitchFamily="34" charset="0"/>
              </a:rPr>
              <a:t>billion identities</a:t>
            </a:r>
            <a:r>
              <a:rPr lang="en-US" sz="1600" dirty="0">
                <a:cs typeface="Segoe UI" panose="020B0502040204020203" pitchFamily="34" charset="0"/>
              </a:rPr>
              <a:t>, and </a:t>
            </a:r>
            <a:r>
              <a:rPr lang="en-US" sz="1600" b="1" dirty="0">
                <a:cs typeface="Segoe UI" panose="020B0502040204020203" pitchFamily="34" charset="0"/>
              </a:rPr>
              <a:t>billions</a:t>
            </a:r>
            <a:r>
              <a:rPr lang="en-US" sz="1600" dirty="0">
                <a:cs typeface="Segoe UI" panose="020B0502040204020203" pitchFamily="34" charset="0"/>
              </a:rPr>
              <a:t> of authentications a day. Over </a:t>
            </a:r>
            <a:r>
              <a:rPr lang="en-US" sz="1600" b="1" dirty="0">
                <a:cs typeface="Segoe UI" panose="020B0502040204020203" pitchFamily="34" charset="0"/>
              </a:rPr>
              <a:t>20 million</a:t>
            </a:r>
            <a:r>
              <a:rPr lang="en-US" sz="1600" dirty="0">
                <a:cs typeface="Segoe UI" panose="020B0502040204020203" pitchFamily="34" charset="0"/>
              </a:rPr>
              <a:t> organizations, including </a:t>
            </a:r>
            <a:r>
              <a:rPr lang="en-US" sz="1600" b="1" dirty="0">
                <a:cs typeface="Segoe UI" panose="020B0502040204020203" pitchFamily="34" charset="0"/>
              </a:rPr>
              <a:t>most </a:t>
            </a:r>
            <a:r>
              <a:rPr lang="en-US" sz="1600" dirty="0">
                <a:cs typeface="Segoe UI" panose="020B0502040204020203" pitchFamily="34" charset="0"/>
              </a:rPr>
              <a:t>Fortune 500 companies, </a:t>
            </a:r>
            <a:r>
              <a:rPr lang="en-US" sz="1600" b="1" dirty="0">
                <a:cs typeface="Segoe UI" panose="020B0502040204020203" pitchFamily="34" charset="0"/>
              </a:rPr>
              <a:t>use</a:t>
            </a:r>
            <a:r>
              <a:rPr lang="en-US" sz="1600" dirty="0">
                <a:cs typeface="Segoe UI" panose="020B0502040204020203" pitchFamily="34" charset="0"/>
              </a:rPr>
              <a:t> Azure Active Directory. </a:t>
            </a:r>
          </a:p>
          <a:p>
            <a:endParaRPr lang="en-US" sz="1600" dirty="0"/>
          </a:p>
          <a:p>
            <a:r>
              <a:rPr lang="en-US" sz="1600" dirty="0"/>
              <a:t>Microsoft Identity offers two additional solutions for partners and customers.</a:t>
            </a:r>
          </a:p>
          <a:p>
            <a:endParaRPr lang="en-US" sz="1500" dirty="0">
              <a:cs typeface="Segoe UI" panose="020B0502040204020203" pitchFamily="34" charset="0"/>
            </a:endParaRPr>
          </a:p>
        </p:txBody>
      </p:sp>
      <p:sp>
        <p:nvSpPr>
          <p:cNvPr id="9" name="Slide Image Placeholder 8">
            <a:extLst>
              <a:ext uri="{FF2B5EF4-FFF2-40B4-BE49-F238E27FC236}">
                <a16:creationId xmlns:a16="http://schemas.microsoft.com/office/drawing/2014/main" id="{86FBB584-265D-48F7-99A5-FCFA73909BA7}"/>
              </a:ext>
            </a:extLst>
          </p:cNvPr>
          <p:cNvSpPr>
            <a:spLocks noGrp="1" noRot="1" noChangeAspect="1"/>
          </p:cNvSpPr>
          <p:nvPr>
            <p:ph type="sldImg"/>
          </p:nvPr>
        </p:nvSpPr>
        <p:spPr/>
      </p:sp>
    </p:spTree>
    <p:extLst>
      <p:ext uri="{BB962C8B-B14F-4D97-AF65-F5344CB8AC3E}">
        <p14:creationId xmlns:p14="http://schemas.microsoft.com/office/powerpoint/2010/main" val="3644170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business to business (B2B) enables an organization in Azure AD to securely share files and resources with another organization in Azure AD.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11/11/2019 9:37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9389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Business to Customer (B2C) enables an organization to provide customer-facing apps that enable users to sign with an identity they already have, such as a Microsoft Account, Gmail, Facebook, or Twitter account or create an account for the solution.​</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493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Microsoft Graph is the gateway to all your data in the Microsoft Cloud. From Office 365, Enterprise Mobility + Security to Windows 10, Microsoft Graph enables developers to build applications that provide users access to their data. Developers and users can access their data with Microsoft Graph by authenticating and authorizing users with Microsoft Identity.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11/11/2019 9:37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0628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7133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0558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a:blip r:embed="rId2"/>
          <a:stretch>
            <a:fillRect/>
          </a:stretch>
        </p:blipFill>
        <p:spPr>
          <a:xfrm>
            <a:off x="1942064" y="0"/>
            <a:ext cx="10494411" cy="6994525"/>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0" y="0"/>
            <a:ext cx="6295869" cy="6994525"/>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97221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882890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766745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7692507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274455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7891089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6973973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539659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5"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4" y="5026024"/>
            <a:ext cx="5537771"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56941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8447396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02259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917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97250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25628897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56372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254162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9827156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8211181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1084838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26743948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224793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044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519635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image" Target="../media/image1.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theme" Target="../theme/theme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77"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4236697683"/>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7" r:id="rId5"/>
    <p:sldLayoutId id="2147484558" r:id="rId6"/>
    <p:sldLayoutId id="2147484559" r:id="rId7"/>
    <p:sldLayoutId id="2147484560" r:id="rId8"/>
    <p:sldLayoutId id="2147484561" r:id="rId9"/>
    <p:sldLayoutId id="2147484562" r:id="rId10"/>
    <p:sldLayoutId id="2147484563" r:id="rId11"/>
    <p:sldLayoutId id="2147484564" r:id="rId12"/>
    <p:sldLayoutId id="2147484565" r:id="rId13"/>
    <p:sldLayoutId id="2147484566" r:id="rId14"/>
    <p:sldLayoutId id="2147484567" r:id="rId15"/>
    <p:sldLayoutId id="2147484568" r:id="rId16"/>
    <p:sldLayoutId id="2147484569" r:id="rId17"/>
    <p:sldLayoutId id="2147484570" r:id="rId18"/>
    <p:sldLayoutId id="2147484571" r:id="rId19"/>
    <p:sldLayoutId id="2147484572" r:id="rId20"/>
    <p:sldLayoutId id="2147484573" r:id="rId21"/>
    <p:sldLayoutId id="2147484574" r:id="rId22"/>
    <p:sldLayoutId id="2147484575" r:id="rId23"/>
    <p:sldLayoutId id="2147484576" r:id="rId2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50A6-31FD-439C-BB09-044C3BD47BB5}"/>
              </a:ext>
            </a:extLst>
          </p:cNvPr>
          <p:cNvSpPr>
            <a:spLocks noGrp="1"/>
          </p:cNvSpPr>
          <p:nvPr>
            <p:ph type="title"/>
          </p:nvPr>
        </p:nvSpPr>
        <p:spPr>
          <a:xfrm>
            <a:off x="465138" y="2366468"/>
            <a:ext cx="6924490" cy="1828800"/>
          </a:xfrm>
        </p:spPr>
        <p:txBody>
          <a:bodyPr/>
          <a:lstStyle/>
          <a:p>
            <a:r>
              <a:rPr lang="en-US" dirty="0"/>
              <a:t>Getting Started </a:t>
            </a:r>
            <a:br>
              <a:rPr lang="en-US" dirty="0"/>
            </a:br>
            <a:r>
              <a:rPr lang="en-US" dirty="0"/>
              <a:t>with </a:t>
            </a:r>
            <a:br>
              <a:rPr lang="en-US" dirty="0"/>
            </a:br>
            <a:r>
              <a:rPr lang="en-US" dirty="0"/>
              <a:t>Microsoft Identity</a:t>
            </a:r>
          </a:p>
        </p:txBody>
      </p:sp>
      <p:sp>
        <p:nvSpPr>
          <p:cNvPr id="4" name="Text Placeholder 3">
            <a:extLst>
              <a:ext uri="{FF2B5EF4-FFF2-40B4-BE49-F238E27FC236}">
                <a16:creationId xmlns:a16="http://schemas.microsoft.com/office/drawing/2014/main" id="{892B0493-1FB0-43EB-BC78-E853B3770FCC}"/>
              </a:ext>
            </a:extLst>
          </p:cNvPr>
          <p:cNvSpPr>
            <a:spLocks noGrp="1"/>
          </p:cNvSpPr>
          <p:nvPr>
            <p:ph type="body" sz="quarter" idx="12"/>
          </p:nvPr>
        </p:nvSpPr>
        <p:spPr>
          <a:xfrm>
            <a:off x="472032" y="4160911"/>
            <a:ext cx="8527440" cy="730183"/>
          </a:xfrm>
        </p:spPr>
        <p:txBody>
          <a:bodyPr/>
          <a:lstStyle/>
          <a:p>
            <a:endParaRPr lang="en-US" dirty="0"/>
          </a:p>
        </p:txBody>
      </p:sp>
    </p:spTree>
    <p:extLst>
      <p:ext uri="{BB962C8B-B14F-4D97-AF65-F5344CB8AC3E}">
        <p14:creationId xmlns:p14="http://schemas.microsoft.com/office/powerpoint/2010/main" val="10168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568524" y="1197327"/>
            <a:ext cx="5314188" cy="483585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89937" y="-29290"/>
            <a:ext cx="1071836" cy="3468493"/>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59522" y="1631991"/>
            <a:ext cx="1421325" cy="272915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15" name="Freeform: Shape 414">
            <a:extLst>
              <a:ext uri="{FF2B5EF4-FFF2-40B4-BE49-F238E27FC236}">
                <a16:creationId xmlns:a16="http://schemas.microsoft.com/office/drawing/2014/main" id="{408C7F31-3DD1-4721-B938-F5D2F2E7E277}"/>
              </a:ext>
            </a:extLst>
          </p:cNvPr>
          <p:cNvSpPr/>
          <p:nvPr/>
        </p:nvSpPr>
        <p:spPr bwMode="auto">
          <a:xfrm rot="15286219">
            <a:off x="2491108" y="3952205"/>
            <a:ext cx="946339" cy="3220275"/>
          </a:xfrm>
          <a:custGeom>
            <a:avLst/>
            <a:gdLst>
              <a:gd name="connsiteX0" fmla="*/ 913420 w 927868"/>
              <a:gd name="connsiteY0" fmla="*/ 2856139 h 3157419"/>
              <a:gd name="connsiteX1" fmla="*/ 411979 w 927868"/>
              <a:gd name="connsiteY1" fmla="*/ 3142972 h 3157419"/>
              <a:gd name="connsiteX2" fmla="*/ 114351 w 927868"/>
              <a:gd name="connsiteY2" fmla="*/ 2803379 h 3157419"/>
              <a:gd name="connsiteX3" fmla="*/ 113654 w 927868"/>
              <a:gd name="connsiteY3" fmla="*/ 2783571 h 3157419"/>
              <a:gd name="connsiteX4" fmla="*/ 102988 w 927868"/>
              <a:gd name="connsiteY4" fmla="*/ 2783571 h 3157419"/>
              <a:gd name="connsiteX5" fmla="*/ 112560 w 927868"/>
              <a:gd name="connsiteY5" fmla="*/ 2752485 h 3157419"/>
              <a:gd name="connsiteX6" fmla="*/ 111528 w 927868"/>
              <a:gd name="connsiteY6" fmla="*/ 2723143 h 3157419"/>
              <a:gd name="connsiteX7" fmla="*/ 125146 w 927868"/>
              <a:gd name="connsiteY7" fmla="*/ 2641531 h 3157419"/>
              <a:gd name="connsiteX8" fmla="*/ 154779 w 927868"/>
              <a:gd name="connsiteY8" fmla="*/ 2564278 h 3157419"/>
              <a:gd name="connsiteX9" fmla="*/ 164378 w 927868"/>
              <a:gd name="connsiteY9" fmla="*/ 2549195 h 3157419"/>
              <a:gd name="connsiteX10" fmla="*/ 188356 w 927868"/>
              <a:gd name="connsiteY10" fmla="*/ 2448730 h 3157419"/>
              <a:gd name="connsiteX11" fmla="*/ 275890 w 927868"/>
              <a:gd name="connsiteY11" fmla="*/ 1593763 h 3157419"/>
              <a:gd name="connsiteX12" fmla="*/ 29463 w 927868"/>
              <a:gd name="connsiteY12" fmla="*/ 106737 h 3157419"/>
              <a:gd name="connsiteX13" fmla="*/ 0 w 927868"/>
              <a:gd name="connsiteY13" fmla="*/ 38733 h 3157419"/>
              <a:gd name="connsiteX14" fmla="*/ 0 w 927868"/>
              <a:gd name="connsiteY14" fmla="*/ 0 h 3157419"/>
              <a:gd name="connsiteX15" fmla="*/ 851091 w 927868"/>
              <a:gd name="connsiteY15" fmla="*/ 231710 h 3157419"/>
              <a:gd name="connsiteX16" fmla="*/ 802388 w 927868"/>
              <a:gd name="connsiteY16" fmla="*/ 325716 h 3157419"/>
              <a:gd name="connsiteX17" fmla="*/ 565208 w 927868"/>
              <a:gd name="connsiteY17" fmla="*/ 1235013 h 3157419"/>
              <a:gd name="connsiteX18" fmla="*/ 736005 w 927868"/>
              <a:gd name="connsiteY18" fmla="*/ 2400172 h 3157419"/>
              <a:gd name="connsiteX19" fmla="*/ 739204 w 927868"/>
              <a:gd name="connsiteY19" fmla="*/ 2406838 h 3157419"/>
              <a:gd name="connsiteX20" fmla="*/ 771571 w 927868"/>
              <a:gd name="connsiteY20" fmla="*/ 2427438 h 3157419"/>
              <a:gd name="connsiteX21" fmla="*/ 913420 w 927868"/>
              <a:gd name="connsiteY21" fmla="*/ 2856139 h 3157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7868" h="3157419">
                <a:moveTo>
                  <a:pt x="913420" y="2856139"/>
                </a:moveTo>
                <a:cubicBezTo>
                  <a:pt x="854158" y="3073815"/>
                  <a:pt x="629655" y="3202234"/>
                  <a:pt x="411979" y="3142972"/>
                </a:cubicBezTo>
                <a:cubicBezTo>
                  <a:pt x="248722" y="3098525"/>
                  <a:pt x="135671" y="2961131"/>
                  <a:pt x="114351" y="2803379"/>
                </a:cubicBezTo>
                <a:lnTo>
                  <a:pt x="113654" y="2783571"/>
                </a:lnTo>
                <a:lnTo>
                  <a:pt x="102988" y="2783571"/>
                </a:lnTo>
                <a:lnTo>
                  <a:pt x="112560" y="2752485"/>
                </a:lnTo>
                <a:lnTo>
                  <a:pt x="111528" y="2723143"/>
                </a:lnTo>
                <a:cubicBezTo>
                  <a:pt x="113263" y="2696056"/>
                  <a:pt x="117738" y="2668740"/>
                  <a:pt x="125146" y="2641531"/>
                </a:cubicBezTo>
                <a:cubicBezTo>
                  <a:pt x="132554" y="2614321"/>
                  <a:pt x="142543" y="2588506"/>
                  <a:pt x="154779" y="2564278"/>
                </a:cubicBezTo>
                <a:lnTo>
                  <a:pt x="164378" y="2549195"/>
                </a:lnTo>
                <a:lnTo>
                  <a:pt x="188356" y="2448730"/>
                </a:lnTo>
                <a:cubicBezTo>
                  <a:pt x="242065" y="2184260"/>
                  <a:pt x="272958" y="1895851"/>
                  <a:pt x="275890" y="1593763"/>
                </a:cubicBezTo>
                <a:cubicBezTo>
                  <a:pt x="281362" y="1029867"/>
                  <a:pt x="188496" y="511731"/>
                  <a:pt x="29463" y="106737"/>
                </a:cubicBezTo>
                <a:lnTo>
                  <a:pt x="0" y="38733"/>
                </a:lnTo>
                <a:lnTo>
                  <a:pt x="0" y="0"/>
                </a:lnTo>
                <a:lnTo>
                  <a:pt x="851091" y="231710"/>
                </a:lnTo>
                <a:lnTo>
                  <a:pt x="802388" y="325716"/>
                </a:lnTo>
                <a:cubicBezTo>
                  <a:pt x="676800" y="589010"/>
                  <a:pt x="592164" y="899198"/>
                  <a:pt x="565208" y="1235013"/>
                </a:cubicBezTo>
                <a:cubicBezTo>
                  <a:pt x="530551" y="1666776"/>
                  <a:pt x="596781" y="2071926"/>
                  <a:pt x="736005" y="2400172"/>
                </a:cubicBezTo>
                <a:lnTo>
                  <a:pt x="739204" y="2406838"/>
                </a:lnTo>
                <a:lnTo>
                  <a:pt x="771571" y="2427438"/>
                </a:lnTo>
                <a:cubicBezTo>
                  <a:pt x="896743" y="2525785"/>
                  <a:pt x="957867" y="2692882"/>
                  <a:pt x="913420" y="2856139"/>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95831" y="3167849"/>
            <a:ext cx="906440" cy="2757026"/>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435632" y="1610967"/>
            <a:ext cx="896298" cy="896298"/>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32859" y="4296169"/>
            <a:ext cx="1398905" cy="1052453"/>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1899"/>
              <a:ext cx="686213" cy="310854"/>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Corporate</a:t>
              </a:r>
              <a:br>
                <a:rPr lang="en-US" sz="1122"/>
              </a:br>
              <a:r>
                <a:rPr lang="en-US" sz="1122"/>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7088"/>
              <a:ext cx="873316"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30"/>
              <a:endParaRPr lang="en-US" sz="900">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395979" y="3029619"/>
            <a:ext cx="1632056" cy="1335294"/>
            <a:chOff x="10192198" y="2810690"/>
            <a:chExt cx="1600200" cy="1309230"/>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hq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Cloud SaaS apps</a:t>
              </a:r>
              <a:endParaRPr lang="en-US" sz="102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280699" y="5004019"/>
            <a:ext cx="1771946" cy="1491623"/>
            <a:chOff x="10098218" y="4868079"/>
            <a:chExt cx="1737360" cy="1462508"/>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336787"/>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On-premises apps</a:t>
              </a:r>
              <a:endParaRPr lang="en-US" sz="102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982609" y="2687205"/>
            <a:ext cx="1033527" cy="853348"/>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9067"/>
            </a:xfrm>
            <a:prstGeom prst="rect">
              <a:avLst/>
            </a:prstGeom>
          </p:spPr>
          <p:txBody>
            <a:bodyPr wrap="square" lIns="0" tIns="0" rIns="0" bIns="0">
              <a:spAutoFit/>
            </a:bodyPr>
            <a:lstStyle/>
            <a:p>
              <a:pPr defTabSz="896043">
                <a:lnSpc>
                  <a:spcPct val="90000"/>
                </a:lnSpc>
                <a:defRPr/>
              </a:pPr>
              <a:r>
                <a:rPr lang="en-US" sz="1399" kern="0" spc="-50">
                  <a:solidFill>
                    <a:srgbClr val="0078D4"/>
                  </a:solidFill>
                  <a:latin typeface="Segoe UI"/>
                  <a:ea typeface="ＭＳ Ｐゴシック" charset="0"/>
                </a:rPr>
                <a:t>Microsoft</a:t>
              </a:r>
              <a:br>
                <a:rPr lang="en-US" sz="1199" kern="0" spc="-50">
                  <a:solidFill>
                    <a:srgbClr val="0078D4"/>
                  </a:solidFill>
                  <a:latin typeface="Segoe UI"/>
                  <a:ea typeface="ＭＳ Ｐゴシック" charset="0"/>
                </a:rPr>
              </a:br>
              <a:r>
                <a:rPr lang="en-US" sz="1049" kern="0" spc="-50">
                  <a:solidFill>
                    <a:srgbClr val="0078D4"/>
                  </a:solidFill>
                  <a:latin typeface="Segoe UI"/>
                  <a:ea typeface="ＭＳ Ｐゴシック" charset="0"/>
                </a:rPr>
                <a:t>Cloud App Security</a:t>
              </a:r>
              <a:endParaRPr lang="en-US" sz="1199" kern="0" spc="-50">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32859" y="1995388"/>
            <a:ext cx="1398905" cy="1792539"/>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84273" cy="232946"/>
              <a:chOff x="342501" y="2360592"/>
              <a:chExt cx="784273"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41495"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38937" cy="218138"/>
              <a:chOff x="359430" y="1713007"/>
              <a:chExt cx="838937"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603563"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9395" cy="232946"/>
              <a:chOff x="342501" y="2020430"/>
              <a:chExt cx="529395"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661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903085" cy="184484"/>
              <a:chOff x="366356" y="2735226"/>
              <a:chExt cx="903085"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84162"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224"/>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43025" cy="310854"/>
              <a:chOff x="345415" y="3061399"/>
              <a:chExt cx="1143025" cy="310854"/>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912686" cy="31085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122"/>
                  <a:t>Windows</a:t>
                </a:r>
                <a:br>
                  <a:rPr lang="en-US" sz="1122"/>
                </a:br>
                <a:r>
                  <a:rPr lang="en-US" sz="1122"/>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3260" tIns="46630" rIns="93260" bIns="46630" numCol="1" anchor="t" anchorCtr="0" compatLnSpc="1">
                  <a:prstTxWarp prst="textNoShape">
                    <a:avLst/>
                  </a:prstTxWarp>
                </a:bodyPr>
                <a:lstStyle/>
                <a:p>
                  <a:endParaRPr lang="en-US" sz="1224">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32859" y="5423064"/>
            <a:ext cx="1398905" cy="1052453"/>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69612"/>
                <a:ext cx="756297"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7088"/>
                <a:ext cx="895438" cy="155427"/>
              </a:xfrm>
              <a:prstGeom prst="rect">
                <a:avLst/>
              </a:prstGeom>
            </p:spPr>
            <p:txBody>
              <a:bodyPr wrap="none" lIns="4663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sz="1122"/>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32859" y="418382"/>
            <a:ext cx="1398905" cy="1378476"/>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11362" tIns="146262" rIns="0"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598" kern="0" spc="-50">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71374" cy="228600"/>
              <a:chOff x="358981" y="1224358"/>
              <a:chExt cx="971374"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45076"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9031" cy="191060"/>
              <a:chOff x="377825" y="907298"/>
              <a:chExt cx="579031"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71577"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21438" cy="209962"/>
              <a:chOff x="368300" y="251062"/>
              <a:chExt cx="921438"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94934"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sz="1836"/>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16389" cy="210496"/>
              <a:chOff x="384901" y="555169"/>
              <a:chExt cx="616389" cy="210496"/>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16011" cy="169534"/>
              </a:xfrm>
              <a:prstGeom prst="rect">
                <a:avLst/>
              </a:prstGeom>
            </p:spPr>
            <p:txBody>
              <a:bodyPr wrap="none" lIns="4663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5871">
                  <a:defRPr/>
                </a:pPr>
                <a:r>
                  <a:rPr lang="en-US" sz="1224"/>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5017084" y="2699881"/>
            <a:ext cx="2125771" cy="2125771"/>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914224">
              <a:defRPr/>
            </a:pPr>
            <a:endParaRPr lang="en-US" sz="1836"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5035048" y="2586877"/>
            <a:ext cx="2186968" cy="2125771"/>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914224">
              <a:defRPr/>
            </a:pPr>
            <a:endParaRPr lang="en-US" sz="1836"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866304" y="3643441"/>
            <a:ext cx="796530"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Require</a:t>
            </a:r>
          </a:p>
          <a:p>
            <a:pPr defTabSz="896043">
              <a:lnSpc>
                <a:spcPct val="90000"/>
              </a:lnSpc>
              <a:defRPr/>
            </a:pPr>
            <a:r>
              <a:rPr lang="en-US" sz="1372"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8021665" y="3385295"/>
            <a:ext cx="896298" cy="896298"/>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325689" y="1793148"/>
            <a:ext cx="1125149" cy="481842"/>
          </a:xfrm>
          <a:prstGeom prst="rect">
            <a:avLst/>
          </a:prstGeom>
        </p:spPr>
        <p:txBody>
          <a:bodyPr wrap="none">
            <a:spAutoFit/>
          </a:bodyPr>
          <a:lstStyle/>
          <a:p>
            <a:pPr defTabSz="896043">
              <a:lnSpc>
                <a:spcPct val="90000"/>
              </a:lnSpc>
              <a:defRPr/>
            </a:pPr>
            <a:r>
              <a:rPr lang="en-US" sz="1372" kern="100">
                <a:solidFill>
                  <a:srgbClr val="353535"/>
                </a:solidFill>
                <a:latin typeface="Segoe UI"/>
                <a:ea typeface="ＭＳ Ｐゴシック" charset="0"/>
              </a:rPr>
              <a:t>Allow/block</a:t>
            </a:r>
          </a:p>
          <a:p>
            <a:pPr defTabSz="896043">
              <a:lnSpc>
                <a:spcPct val="90000"/>
              </a:lnSpc>
              <a:defRPr/>
            </a:pPr>
            <a:r>
              <a:rPr lang="en-US" sz="1372"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246774" y="5453335"/>
            <a:ext cx="1327878"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Block legacy</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85508" y="5114754"/>
            <a:ext cx="896298" cy="896298"/>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775784" y="4479800"/>
            <a:ext cx="942038" cy="675677"/>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Force</a:t>
            </a:r>
          </a:p>
          <a:p>
            <a:pPr defTabSz="896043">
              <a:lnSpc>
                <a:spcPct val="90000"/>
              </a:lnSpc>
              <a:defRPr/>
            </a:pPr>
            <a:r>
              <a:rPr lang="en-US" sz="1372" kern="0">
                <a:solidFill>
                  <a:srgbClr val="353535"/>
                </a:solidFill>
                <a:latin typeface="Segoe UI"/>
                <a:ea typeface="ＭＳ Ｐゴシック" charset="0"/>
              </a:rPr>
              <a:t>password</a:t>
            </a:r>
          </a:p>
          <a:p>
            <a:pPr defTabSz="896043">
              <a:lnSpc>
                <a:spcPct val="90000"/>
              </a:lnSpc>
              <a:defRPr/>
            </a:pPr>
            <a:r>
              <a:rPr lang="en-US" sz="1372"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914519" y="4325390"/>
            <a:ext cx="896298" cy="896298"/>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09" defTabSz="913752" fontAlgn="base">
                    <a:lnSpc>
                      <a:spcPct val="90000"/>
                    </a:lnSpc>
                    <a:spcAft>
                      <a:spcPct val="0"/>
                    </a:spcAft>
                    <a:defRPr/>
                  </a:pPr>
                  <a:endParaRPr lang="en-US" sz="102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752" fontAlgn="base">
                    <a:lnSpc>
                      <a:spcPct val="90000"/>
                    </a:lnSpc>
                    <a:spcAft>
                      <a:spcPct val="0"/>
                    </a:spcAft>
                    <a:defRPr/>
                  </a:pPr>
                  <a:r>
                    <a:rPr lang="en-US" sz="1176"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783884" y="2685370"/>
            <a:ext cx="776911" cy="481842"/>
          </a:xfrm>
          <a:prstGeom prst="rect">
            <a:avLst/>
          </a:prstGeom>
        </p:spPr>
        <p:txBody>
          <a:bodyPr wrap="none">
            <a:spAutoFit/>
          </a:bodyPr>
          <a:lstStyle/>
          <a:p>
            <a:pPr defTabSz="896043">
              <a:lnSpc>
                <a:spcPct val="90000"/>
              </a:lnSpc>
              <a:defRPr/>
            </a:pPr>
            <a:r>
              <a:rPr lang="en-US" sz="1372" kern="0">
                <a:solidFill>
                  <a:srgbClr val="353535"/>
                </a:solidFill>
                <a:latin typeface="Segoe UI"/>
                <a:ea typeface="ＭＳ Ｐゴシック" charset="0"/>
              </a:rPr>
              <a:t>Limited</a:t>
            </a:r>
          </a:p>
          <a:p>
            <a:pPr defTabSz="896043">
              <a:lnSpc>
                <a:spcPct val="90000"/>
              </a:lnSpc>
              <a:defRPr/>
            </a:pPr>
            <a:r>
              <a:rPr lang="en-US" sz="1372"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922087" y="2409046"/>
            <a:ext cx="896298" cy="896298"/>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043">
                  <a:defRPr/>
                </a:pPr>
                <a:endParaRPr lang="en-US" sz="1764"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384702" y="889893"/>
            <a:ext cx="1258950"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412967" y="3516261"/>
            <a:ext cx="1824146" cy="499045"/>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9049" y="3864077"/>
            <a:ext cx="896298" cy="896298"/>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91427" tIns="45713" rIns="91427" bIns="45713" numCol="1" anchor="t" anchorCtr="0" compatLnSpc="1">
              <a:prstTxWarp prst="textNoShape">
                <a:avLst/>
              </a:prstTxWarp>
            </a:bodyPr>
            <a:lstStyle/>
            <a:p>
              <a:pPr defTabSz="914224">
                <a:defRPr/>
              </a:pPr>
              <a:endParaRPr lang="en-US" sz="1836"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41688" y="4743035"/>
            <a:ext cx="896298" cy="896298"/>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9629" tIns="44815" rIns="89629" bIns="44815" numCol="1" anchor="t" anchorCtr="0" compatLnSpc="1">
                <a:prstTxWarp prst="textNoShape">
                  <a:avLst/>
                </a:prstTxWarp>
              </a:bodyPr>
              <a:lstStyle/>
              <a:p>
                <a:pPr defTabSz="896214">
                  <a:defRPr/>
                </a:pPr>
                <a:endParaRPr lang="en-US" sz="1764"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9049" y="2745575"/>
            <a:ext cx="896298" cy="896298"/>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5293"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41688" y="1882116"/>
            <a:ext cx="896298" cy="896298"/>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529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126241" y="1804214"/>
            <a:ext cx="3929710" cy="3929487"/>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266849" y="4410300"/>
            <a:ext cx="539965" cy="540619"/>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5017083" y="1045127"/>
            <a:ext cx="1899545" cy="1301275"/>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1868580" y="1882116"/>
            <a:ext cx="1774406"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Employee &amp; Partner</a:t>
            </a:r>
            <a:br>
              <a:rPr lang="en-US"/>
            </a:br>
            <a:r>
              <a:rPr lang="en-US"/>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647881" y="2765005"/>
            <a:ext cx="1659767"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Trusted &amp;</a:t>
            </a:r>
            <a:br>
              <a:rPr lang="en-US"/>
            </a:br>
            <a:r>
              <a:rPr lang="en-US"/>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00780" y="4426857"/>
            <a:ext cx="1432774"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Physical &amp;</a:t>
            </a:r>
            <a:br>
              <a:rPr lang="en-US"/>
            </a:br>
            <a:r>
              <a:rPr lang="en-US"/>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377236" y="5114758"/>
            <a:ext cx="1265751" cy="48184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96043">
              <a:defRPr/>
            </a:pPr>
            <a:r>
              <a:rPr lang="en-US"/>
              <a:t>Client apps &amp;</a:t>
            </a:r>
            <a:br>
              <a:rPr lang="en-US"/>
            </a:br>
            <a:r>
              <a:rPr lang="en-US"/>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63897" y="3262826"/>
            <a:ext cx="1005915" cy="1005915"/>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350984" y="889893"/>
            <a:ext cx="1566248" cy="426516"/>
          </a:xfrm>
          <a:prstGeom prst="rect">
            <a:avLst/>
          </a:prstGeom>
        </p:spPr>
        <p:txBody>
          <a:bodyPr wrap="none">
            <a:spAutoFit/>
          </a:bodyPr>
          <a:lstStyle/>
          <a:p>
            <a:pPr algn="ctr" defTabSz="896043">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126242" y="1804214"/>
            <a:ext cx="3934703" cy="3929487"/>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3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145679" y="2169019"/>
            <a:ext cx="1040222" cy="1053935"/>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hqprint">
              <a:biLevel thresh="25000"/>
              <a:extLst>
                <a:ext uri="{28A0092B-C50C-407E-A947-70E740481C1C}">
                  <a14:useLocalDpi xmlns:a14="http://schemas.microsoft.com/office/drawing/2010/main"/>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a:defRPr/>
              </a:pPr>
              <a:endParaRPr lang="en-US" sz="1399"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50730" y="1911492"/>
              <a:ext cx="761747" cy="417774"/>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96043">
                <a:defRPr/>
              </a:pPr>
              <a:r>
                <a:rPr lang="en-US" sz="1099">
                  <a:solidFill>
                    <a:srgbClr val="FFFFFF"/>
                  </a:solidFill>
                </a:rPr>
                <a:t>Machine</a:t>
              </a:r>
              <a:br>
                <a:rPr lang="en-US" sz="1099">
                  <a:solidFill>
                    <a:srgbClr val="FFFFFF"/>
                  </a:solidFill>
                </a:rPr>
              </a:br>
              <a:r>
                <a:rPr lang="en-US" sz="1099">
                  <a:solidFill>
                    <a:srgbClr val="FFFFFF"/>
                  </a:solidFill>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976948" y="4312228"/>
            <a:ext cx="852566" cy="887110"/>
            <a:chOff x="3725362" y="3896538"/>
            <a:chExt cx="852687" cy="887236"/>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95985" cy="263586"/>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763341" y="3243816"/>
            <a:ext cx="996492" cy="1138200"/>
            <a:chOff x="5727971" y="2924092"/>
            <a:chExt cx="996634" cy="1138362"/>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98482" cy="602388"/>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solidFill>
                    <a:srgbClr val="FFFFFF"/>
                  </a:solidFill>
                </a:rPr>
                <a:t>Real time</a:t>
              </a:r>
              <a:br>
                <a:rPr lang="en-US" sz="1199">
                  <a:solidFill>
                    <a:srgbClr val="FFFFFF"/>
                  </a:solidFill>
                </a:rPr>
              </a:br>
              <a:r>
                <a:rPr lang="en-US" sz="1199">
                  <a:solidFill>
                    <a:srgbClr val="FFFFFF"/>
                  </a:solidFill>
                </a:rPr>
                <a:t>Evaluation</a:t>
              </a:r>
            </a:p>
            <a:p>
              <a:pPr defTabSz="896043">
                <a:defRPr/>
              </a:pPr>
              <a:r>
                <a:rPr lang="en-US" sz="1199">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348194" y="2125597"/>
            <a:ext cx="704975"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Session</a:t>
            </a:r>
            <a:br>
              <a:rPr lang="en-US" sz="1199"/>
            </a:br>
            <a:r>
              <a:rPr lang="en-US" sz="1199"/>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508322" y="2463726"/>
            <a:ext cx="539843" cy="539845"/>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508702" y="2568619"/>
            <a:ext cx="539086" cy="335978"/>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900"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638664" y="2596984"/>
            <a:ext cx="289707"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128737" y="1804214"/>
            <a:ext cx="3929710" cy="3929487"/>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5087560" y="944244"/>
            <a:ext cx="1758593" cy="1180755"/>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608168" y="745059"/>
            <a:ext cx="787215" cy="869695"/>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82553"/>
            </a:xfrm>
            <a:prstGeom prst="rect">
              <a:avLst/>
            </a:prstGeom>
            <a:noFill/>
          </p:spPr>
          <p:txBody>
            <a:bodyPr wrap="square" lIns="0" tIns="0" rIns="0" bIns="0" rtlCol="0">
              <a:spAutoFit/>
            </a:bodyPr>
            <a:lstStyle/>
            <a:p>
              <a:pPr algn="ctr" defTabSz="914224">
                <a:lnSpc>
                  <a:spcPct val="90000"/>
                </a:lnSpc>
                <a:spcAft>
                  <a:spcPts val="600"/>
                </a:spcAft>
                <a:defRPr/>
              </a:pPr>
              <a:r>
                <a:rPr lang="en-US" sz="2000" kern="0">
                  <a:solidFill>
                    <a:srgbClr val="0078D7"/>
                  </a:solidFill>
                  <a:latin typeface="Segoe UI Semibold" panose="020B0702040204020203" pitchFamily="34" charset="0"/>
                  <a:cs typeface="Segoe UI Semibold" panose="020B0702040204020203" pitchFamily="34" charset="0"/>
                </a:rPr>
                <a:t>40</a:t>
              </a:r>
              <a:r>
                <a:rPr lang="en-US" sz="1399" kern="0">
                  <a:solidFill>
                    <a:srgbClr val="0078D7"/>
                  </a:solidFill>
                </a:rPr>
                <a:t>TB</a:t>
              </a:r>
              <a:endParaRPr lang="en-US" sz="2000"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264146" y="4960505"/>
            <a:ext cx="767822" cy="43292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96043">
              <a:defRPr/>
            </a:pPr>
            <a:r>
              <a:rPr lang="en-US" sz="1199"/>
              <a:t>Effective</a:t>
            </a:r>
            <a:br>
              <a:rPr lang="en-US" sz="1199"/>
            </a:br>
            <a:r>
              <a:rPr lang="en-US" sz="1199"/>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950211" y="2699881"/>
            <a:ext cx="2125771" cy="2125771"/>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914224">
              <a:defRPr/>
            </a:pPr>
            <a:endParaRPr lang="en-US" sz="1836"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208619" y="888335"/>
            <a:ext cx="1793510" cy="1414987"/>
            <a:chOff x="10008494" y="870996"/>
            <a:chExt cx="1758503" cy="1387368"/>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sz="1836" kern="0">
                      <a:solidFill>
                        <a:sysClr val="windowText" lastClr="000000"/>
                      </a:solidFill>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3260" tIns="46630" rIns="93260" bIns="46630" numCol="1" anchor="t" anchorCtr="0" compatLnSpc="1">
                    <a:prstTxWarp prst="textNoShape">
                      <a:avLst/>
                    </a:prstTxWarp>
                  </a:bodyPr>
                  <a:lstStyle/>
                  <a:p>
                    <a:pPr algn="ctr"/>
                    <a:endParaRPr lang="en-US" sz="1836"/>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3247" tIns="46623" rIns="93247" bIns="46623" numCol="1" anchor="t" anchorCtr="0" compatLnSpc="1">
                    <a:prstTxWarp prst="textNoShape">
                      <a:avLst/>
                    </a:prstTxWarp>
                  </a:bodyPr>
                  <a:lstStyle/>
                  <a:p>
                    <a:pPr defTabSz="932418">
                      <a:defRPr/>
                    </a:pPr>
                    <a:endParaRPr lang="en-US" sz="1836" kern="0">
                      <a:solidFill>
                        <a:sysClr val="windowText" lastClr="000000"/>
                      </a:solidFill>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endParaRPr lang="en-US" sz="1836"/>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l="8" t="-2837" r="78638"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hqprint">
                <a:extLst>
                  <a:ext uri="{28A0092B-C50C-407E-A947-70E740481C1C}">
                    <a14:useLocalDpi xmlns:a14="http://schemas.microsoft.com/office/drawing/2010/main"/>
                  </a:ext>
                </a:extLst>
              </a:blip>
              <a:srcRect r="67906"/>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43492"/>
            </a:xfrm>
            <a:prstGeom prst="rect">
              <a:avLst/>
            </a:prstGeom>
          </p:spPr>
          <p:txBody>
            <a:bodyPr wrap="square">
              <a:spAutoFit/>
            </a:bodyPr>
            <a:lstStyle/>
            <a:p>
              <a:pPr algn="ctr"/>
              <a:r>
                <a:rPr lang="en-US" sz="1632" spc="-51">
                  <a:ln w="3175">
                    <a:noFill/>
                  </a:ln>
                  <a:gradFill>
                    <a:gsLst>
                      <a:gs pos="1250">
                        <a:srgbClr val="1A1A1A"/>
                      </a:gs>
                      <a:gs pos="100000">
                        <a:srgbClr val="1A1A1A"/>
                      </a:gs>
                    </a:gsLst>
                    <a:lin ang="5400000" scaled="0"/>
                  </a:gradFill>
                  <a:cs typeface="Segoe UI" pitchFamily="34" charset="0"/>
                </a:rPr>
                <a:t>Microsoft Cloud</a:t>
              </a:r>
              <a:endParaRPr lang="en-US" sz="1020"/>
            </a:p>
          </p:txBody>
        </p:sp>
      </p:grpSp>
    </p:spTree>
    <p:extLst>
      <p:ext uri="{BB962C8B-B14F-4D97-AF65-F5344CB8AC3E}">
        <p14:creationId xmlns:p14="http://schemas.microsoft.com/office/powerpoint/2010/main" val="449289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415"/>
                                        </p:tgtEl>
                                        <p:attrNameLst>
                                          <p:attrName>style.visibility</p:attrName>
                                        </p:attrNameLst>
                                      </p:cBhvr>
                                      <p:to>
                                        <p:strVal val="visible"/>
                                      </p:to>
                                    </p:set>
                                    <p:animEffect transition="in" filter="wipe(right)">
                                      <p:cBhvr>
                                        <p:cTn id="70" dur="500"/>
                                        <p:tgtEl>
                                          <p:spTgt spid="415"/>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childTnLst>
                          </p:cTn>
                        </p:par>
                        <p:par>
                          <p:cTn id="183" fill="hold">
                            <p:stCondLst>
                              <p:cond delay="3500"/>
                            </p:stCondLst>
                            <p:childTnLst>
                              <p:par>
                                <p:cTn id="184" presetID="10" presetClass="entr" presetSubtype="0" fill="hold" nodeType="afterEffect">
                                  <p:stCondLst>
                                    <p:cond delay="0"/>
                                  </p:stCondLst>
                                  <p:childTnLst>
                                    <p:set>
                                      <p:cBhvr>
                                        <p:cTn id="185" dur="1" fill="hold">
                                          <p:stCondLst>
                                            <p:cond delay="0"/>
                                          </p:stCondLst>
                                        </p:cTn>
                                        <p:tgtEl>
                                          <p:spTgt spid="229"/>
                                        </p:tgtEl>
                                        <p:attrNameLst>
                                          <p:attrName>style.visibility</p:attrName>
                                        </p:attrNameLst>
                                      </p:cBhvr>
                                      <p:to>
                                        <p:strVal val="visible"/>
                                      </p:to>
                                    </p:set>
                                    <p:animEffect transition="in" filter="fade">
                                      <p:cBhvr>
                                        <p:cTn id="186" dur="500"/>
                                        <p:tgtEl>
                                          <p:spTgt spid="229"/>
                                        </p:tgtEl>
                                      </p:cBhvr>
                                    </p:animEffect>
                                  </p:childTnLst>
                                </p:cTn>
                              </p:par>
                            </p:childTnLst>
                          </p:cTn>
                        </p:par>
                        <p:par>
                          <p:cTn id="187" fill="hold">
                            <p:stCondLst>
                              <p:cond delay="4000"/>
                            </p:stCondLst>
                            <p:childTnLst>
                              <p:par>
                                <p:cTn id="188" presetID="10" presetClass="entr" presetSubtype="0" fill="hold" nodeType="afterEffect">
                                  <p:stCondLst>
                                    <p:cond delay="0"/>
                                  </p:stCondLst>
                                  <p:childTnLst>
                                    <p:set>
                                      <p:cBhvr>
                                        <p:cTn id="189" dur="1" fill="hold">
                                          <p:stCondLst>
                                            <p:cond delay="0"/>
                                          </p:stCondLst>
                                        </p:cTn>
                                        <p:tgtEl>
                                          <p:spTgt spid="269"/>
                                        </p:tgtEl>
                                        <p:attrNameLst>
                                          <p:attrName>style.visibility</p:attrName>
                                        </p:attrNameLst>
                                      </p:cBhvr>
                                      <p:to>
                                        <p:strVal val="visible"/>
                                      </p:to>
                                    </p:set>
                                    <p:animEffect transition="in" filter="fade">
                                      <p:cBhvr>
                                        <p:cTn id="190" dur="500"/>
                                        <p:tgtEl>
                                          <p:spTgt spid="269"/>
                                        </p:tgtEl>
                                      </p:cBhvr>
                                    </p:animEffect>
                                  </p:childTnLst>
                                </p:cTn>
                              </p:par>
                            </p:childTnLst>
                          </p:cTn>
                        </p:par>
                        <p:par>
                          <p:cTn id="191" fill="hold">
                            <p:stCondLst>
                              <p:cond delay="4500"/>
                            </p:stCondLst>
                            <p:childTnLst>
                              <p:par>
                                <p:cTn id="192" presetID="10" presetClass="entr" presetSubtype="0" fill="hold" nodeType="afterEffect">
                                  <p:stCondLst>
                                    <p:cond delay="0"/>
                                  </p:stCondLst>
                                  <p:childTnLst>
                                    <p:set>
                                      <p:cBhvr>
                                        <p:cTn id="193" dur="1" fill="hold">
                                          <p:stCondLst>
                                            <p:cond delay="0"/>
                                          </p:stCondLst>
                                        </p:cTn>
                                        <p:tgtEl>
                                          <p:spTgt spid="232"/>
                                        </p:tgtEl>
                                        <p:attrNameLst>
                                          <p:attrName>style.visibility</p:attrName>
                                        </p:attrNameLst>
                                      </p:cBhvr>
                                      <p:to>
                                        <p:strVal val="visible"/>
                                      </p:to>
                                    </p:set>
                                    <p:animEffect transition="in" filter="fade">
                                      <p:cBhvr>
                                        <p:cTn id="194" dur="500"/>
                                        <p:tgtEl>
                                          <p:spTgt spid="232"/>
                                        </p:tgtEl>
                                      </p:cBhvr>
                                    </p:animEffect>
                                  </p:childTnLst>
                                </p:cTn>
                              </p:par>
                            </p:childTnLst>
                          </p:cTn>
                        </p:par>
                        <p:par>
                          <p:cTn id="195" fill="hold">
                            <p:stCondLst>
                              <p:cond delay="5000"/>
                            </p:stCondLst>
                            <p:childTnLst>
                              <p:par>
                                <p:cTn id="196" presetID="22" presetClass="entr" presetSubtype="8" fill="hold" grpId="0" nodeType="afterEffect">
                                  <p:stCondLst>
                                    <p:cond delay="0"/>
                                  </p:stCondLst>
                                  <p:childTnLst>
                                    <p:set>
                                      <p:cBhvr>
                                        <p:cTn id="197" dur="1" fill="hold">
                                          <p:stCondLst>
                                            <p:cond delay="0"/>
                                          </p:stCondLst>
                                        </p:cTn>
                                        <p:tgtEl>
                                          <p:spTgt spid="438"/>
                                        </p:tgtEl>
                                        <p:attrNameLst>
                                          <p:attrName>style.visibility</p:attrName>
                                        </p:attrNameLst>
                                      </p:cBhvr>
                                      <p:to>
                                        <p:strVal val="visible"/>
                                      </p:to>
                                    </p:set>
                                    <p:animEffect transition="in" filter="wipe(left)">
                                      <p:cBhvr>
                                        <p:cTn id="198"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415"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ID tokens</a:t>
            </a:r>
          </a:p>
        </p:txBody>
      </p:sp>
    </p:spTree>
    <p:extLst>
      <p:ext uri="{BB962C8B-B14F-4D97-AF65-F5344CB8AC3E}">
        <p14:creationId xmlns:p14="http://schemas.microsoft.com/office/powerpoint/2010/main" val="19724196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291236-F992-EA4A-ADB1-1C6B3CD67061}"/>
              </a:ext>
            </a:extLst>
          </p:cNvPr>
          <p:cNvSpPr>
            <a:spLocks noGrp="1"/>
          </p:cNvSpPr>
          <p:nvPr>
            <p:ph type="title"/>
          </p:nvPr>
        </p:nvSpPr>
        <p:spPr/>
        <p:txBody>
          <a:bodyPr/>
          <a:lstStyle/>
          <a:p>
            <a:r>
              <a:rPr lang="en-US" dirty="0"/>
              <a:t>OpenID Connect &amp; ID tokens</a:t>
            </a:r>
          </a:p>
        </p:txBody>
      </p:sp>
      <p:sp>
        <p:nvSpPr>
          <p:cNvPr id="8" name="Text Placeholder 7">
            <a:extLst>
              <a:ext uri="{FF2B5EF4-FFF2-40B4-BE49-F238E27FC236}">
                <a16:creationId xmlns:a16="http://schemas.microsoft.com/office/drawing/2014/main" id="{E746488B-9DCE-9A4B-96F7-5A50C5760332}"/>
              </a:ext>
            </a:extLst>
          </p:cNvPr>
          <p:cNvSpPr>
            <a:spLocks noGrp="1"/>
          </p:cNvSpPr>
          <p:nvPr>
            <p:ph type="body" sz="quarter" idx="10"/>
          </p:nvPr>
        </p:nvSpPr>
        <p:spPr>
          <a:xfrm>
            <a:off x="465138" y="1919804"/>
            <a:ext cx="11533187" cy="4370427"/>
          </a:xfrm>
        </p:spPr>
        <p:txBody>
          <a:bodyPr/>
          <a:lstStyle/>
          <a:p>
            <a:r>
              <a:rPr lang="en-US" dirty="0"/>
              <a:t>Open ID Connect extends OAuth 2.0</a:t>
            </a:r>
          </a:p>
          <a:p>
            <a:r>
              <a:rPr lang="en-US" dirty="0"/>
              <a:t>	Uses OAuth 2.0’s </a:t>
            </a:r>
            <a:r>
              <a:rPr lang="en-US" i="1" dirty="0"/>
              <a:t>authorization</a:t>
            </a:r>
            <a:r>
              <a:rPr lang="en-US" dirty="0"/>
              <a:t> protocol as an </a:t>
            </a:r>
            <a:r>
              <a:rPr lang="en-US" i="1" dirty="0"/>
              <a:t>authentication </a:t>
            </a:r>
            <a:r>
              <a:rPr lang="en-US" dirty="0"/>
              <a:t>protocol</a:t>
            </a:r>
          </a:p>
          <a:p>
            <a:endParaRPr lang="en-US" dirty="0"/>
          </a:p>
          <a:p>
            <a:r>
              <a:rPr lang="en-US" dirty="0"/>
              <a:t>Enables developers to implement single sign-on using OAuth</a:t>
            </a:r>
          </a:p>
          <a:p>
            <a:endParaRPr lang="en-US" dirty="0"/>
          </a:p>
          <a:p>
            <a:r>
              <a:rPr lang="en-US" dirty="0"/>
              <a:t>ID token</a:t>
            </a:r>
          </a:p>
          <a:p>
            <a:r>
              <a:rPr lang="en-US" dirty="0"/>
              <a:t>	Security token that clients can use to verify identity of user</a:t>
            </a:r>
          </a:p>
          <a:p>
            <a:endParaRPr lang="en-US" dirty="0"/>
          </a:p>
          <a:p>
            <a:r>
              <a:rPr lang="en-US" dirty="0"/>
              <a:t>	Contains basic profile information about the user</a:t>
            </a:r>
          </a:p>
          <a:p>
            <a:endParaRPr lang="en-US" dirty="0"/>
          </a:p>
          <a:p>
            <a:r>
              <a:rPr lang="en-US" dirty="0"/>
              <a:t>	Claims in ID tokens can be used for the user experience, keys in DB’s &amp; providing access to </a:t>
            </a:r>
          </a:p>
          <a:p>
            <a:r>
              <a:rPr lang="en-US" dirty="0"/>
              <a:t>	client applications</a:t>
            </a:r>
          </a:p>
        </p:txBody>
      </p:sp>
    </p:spTree>
    <p:extLst>
      <p:ext uri="{BB962C8B-B14F-4D97-AF65-F5344CB8AC3E}">
        <p14:creationId xmlns:p14="http://schemas.microsoft.com/office/powerpoint/2010/main" val="35244242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C30C-7B65-EF4A-968C-55A61892C7BA}"/>
              </a:ext>
            </a:extLst>
          </p:cNvPr>
          <p:cNvSpPr>
            <a:spLocks noGrp="1"/>
          </p:cNvSpPr>
          <p:nvPr>
            <p:ph type="title"/>
          </p:nvPr>
        </p:nvSpPr>
        <p:spPr/>
        <p:txBody>
          <a:bodyPr/>
          <a:lstStyle/>
          <a:p>
            <a:r>
              <a:rPr lang="en-US" dirty="0"/>
              <a:t>ID token claims</a:t>
            </a:r>
          </a:p>
        </p:txBody>
      </p:sp>
      <p:sp>
        <p:nvSpPr>
          <p:cNvPr id="3" name="Text Placeholder 2">
            <a:extLst>
              <a:ext uri="{FF2B5EF4-FFF2-40B4-BE49-F238E27FC236}">
                <a16:creationId xmlns:a16="http://schemas.microsoft.com/office/drawing/2014/main" id="{D115621F-BC6E-7C44-8ADC-1A6505E07621}"/>
              </a:ext>
            </a:extLst>
          </p:cNvPr>
          <p:cNvSpPr>
            <a:spLocks noGrp="1"/>
          </p:cNvSpPr>
          <p:nvPr>
            <p:ph type="body" sz="quarter" idx="10"/>
          </p:nvPr>
        </p:nvSpPr>
        <p:spPr>
          <a:xfrm>
            <a:off x="465138" y="1499180"/>
            <a:ext cx="11533187" cy="307777"/>
          </a:xfrm>
        </p:spPr>
        <p:txBody>
          <a:bodyPr/>
          <a:lstStyle/>
          <a:p>
            <a:r>
              <a:rPr lang="en-US" dirty="0"/>
              <a:t>ID tokens contain the claims in the payload</a:t>
            </a:r>
          </a:p>
        </p:txBody>
      </p:sp>
      <p:sp>
        <p:nvSpPr>
          <p:cNvPr id="4" name="Text Placeholder 3">
            <a:extLst>
              <a:ext uri="{FF2B5EF4-FFF2-40B4-BE49-F238E27FC236}">
                <a16:creationId xmlns:a16="http://schemas.microsoft.com/office/drawing/2014/main" id="{717BF4D1-1EDD-844F-83D4-A6883DD9C4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D2AC91E6-C4AE-A548-98C4-23945A9F06BA}"/>
              </a:ext>
            </a:extLst>
          </p:cNvPr>
          <p:cNvSpPr>
            <a:spLocks noGrp="1"/>
          </p:cNvSpPr>
          <p:nvPr>
            <p:ph type="body" sz="quarter" idx="12"/>
          </p:nvPr>
        </p:nvSpPr>
        <p:spPr/>
        <p:txBody>
          <a:bodyPr/>
          <a:lstStyle/>
          <a:p>
            <a:endParaRPr lang="en-US"/>
          </a:p>
        </p:txBody>
      </p:sp>
      <p:graphicFrame>
        <p:nvGraphicFramePr>
          <p:cNvPr id="7" name="Table 6">
            <a:extLst>
              <a:ext uri="{FF2B5EF4-FFF2-40B4-BE49-F238E27FC236}">
                <a16:creationId xmlns:a16="http://schemas.microsoft.com/office/drawing/2014/main" id="{E4BBFF62-5DC1-7B44-9136-2C38EDD3C80A}"/>
              </a:ext>
            </a:extLst>
          </p:cNvPr>
          <p:cNvGraphicFramePr>
            <a:graphicFrameLocks noGrp="1"/>
          </p:cNvGraphicFramePr>
          <p:nvPr>
            <p:extLst>
              <p:ext uri="{D42A27DB-BD31-4B8C-83A1-F6EECF244321}">
                <p14:modId xmlns:p14="http://schemas.microsoft.com/office/powerpoint/2010/main" val="1236457844"/>
              </p:ext>
            </p:extLst>
          </p:nvPr>
        </p:nvGraphicFramePr>
        <p:xfrm>
          <a:off x="465138" y="1938400"/>
          <a:ext cx="11400762" cy="4450080"/>
        </p:xfrm>
        <a:graphic>
          <a:graphicData uri="http://schemas.openxmlformats.org/drawingml/2006/table">
            <a:tbl>
              <a:tblPr firstRow="1" bandRow="1">
                <a:tableStyleId>{5C22544A-7EE6-4342-B048-85BDC9FD1C3A}</a:tableStyleId>
              </a:tblPr>
              <a:tblGrid>
                <a:gridCol w="2251964">
                  <a:extLst>
                    <a:ext uri="{9D8B030D-6E8A-4147-A177-3AD203B41FA5}">
                      <a16:colId xmlns:a16="http://schemas.microsoft.com/office/drawing/2014/main" val="3125580209"/>
                    </a:ext>
                  </a:extLst>
                </a:gridCol>
                <a:gridCol w="9148798">
                  <a:extLst>
                    <a:ext uri="{9D8B030D-6E8A-4147-A177-3AD203B41FA5}">
                      <a16:colId xmlns:a16="http://schemas.microsoft.com/office/drawing/2014/main" val="2154290756"/>
                    </a:ext>
                  </a:extLst>
                </a:gridCol>
              </a:tblGrid>
              <a:tr h="325812">
                <a:tc>
                  <a:txBody>
                    <a:bodyPr/>
                    <a:lstStyle/>
                    <a:p>
                      <a:r>
                        <a:rPr lang="en-US" sz="1600" dirty="0">
                          <a:solidFill>
                            <a:schemeClr val="bg2"/>
                          </a:solidFill>
                          <a:latin typeface="+mj-lt"/>
                        </a:rPr>
                        <a:t>Noteworthy Claims</a:t>
                      </a:r>
                    </a:p>
                  </a:txBody>
                  <a:tcPr marL="45720" marR="45720"/>
                </a:tc>
                <a:tc>
                  <a:txBody>
                    <a:bodyPr/>
                    <a:lstStyle/>
                    <a:p>
                      <a:r>
                        <a:rPr lang="en-US" sz="1600" dirty="0">
                          <a:solidFill>
                            <a:schemeClr val="bg2"/>
                          </a:solidFill>
                          <a:latin typeface="+mj-lt"/>
                        </a:rPr>
                        <a:t>Description</a:t>
                      </a:r>
                    </a:p>
                  </a:txBody>
                  <a:tcPr marL="45720" marR="45720"/>
                </a:tc>
                <a:extLst>
                  <a:ext uri="{0D108BD9-81ED-4DB2-BD59-A6C34878D82A}">
                    <a16:rowId xmlns:a16="http://schemas.microsoft.com/office/drawing/2014/main" val="3391520303"/>
                  </a:ext>
                </a:extLst>
              </a:tr>
              <a:tr h="27062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err="1">
                          <a:solidFill>
                            <a:schemeClr val="tx1"/>
                          </a:solidFill>
                          <a:latin typeface="Courier New" panose="02070309020205020404" pitchFamily="49" charset="0"/>
                          <a:cs typeface="Courier New" panose="02070309020205020404" pitchFamily="49" charset="0"/>
                        </a:rPr>
                        <a:t>aud</a:t>
                      </a:r>
                      <a:endParaRPr lang="en-US" sz="1200" b="0" dirty="0">
                        <a:solidFill>
                          <a:schemeClr val="tx1"/>
                        </a:solidFill>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Identifies the intended recipient of the token. In </a:t>
                      </a:r>
                      <a:r>
                        <a:rPr lang="en-US" sz="1200" b="0" dirty="0" err="1">
                          <a:solidFill>
                            <a:schemeClr val="tx1"/>
                          </a:solidFill>
                          <a:latin typeface="+mn-lt"/>
                        </a:rPr>
                        <a:t>id_tokens</a:t>
                      </a:r>
                      <a:r>
                        <a:rPr lang="en-US" sz="1200" b="0" dirty="0">
                          <a:solidFill>
                            <a:schemeClr val="tx1"/>
                          </a:solidFill>
                          <a:latin typeface="+mn-lt"/>
                        </a:rPr>
                        <a:t>, the audience is your app's Application ID, assigned to your app in the Azure portal.</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33358532"/>
                  </a:ext>
                </a:extLst>
              </a:tr>
              <a:tr h="270627">
                <a:tc>
                  <a:txBody>
                    <a:bodyPr/>
                    <a:lstStyle/>
                    <a:p>
                      <a:r>
                        <a:rPr lang="en-US" sz="1200" dirty="0" err="1">
                          <a:latin typeface="Courier New" panose="02070309020205020404" pitchFamily="49" charset="0"/>
                          <a:cs typeface="Courier New" panose="02070309020205020404" pitchFamily="49" charset="0"/>
                        </a:rPr>
                        <a:t>iss</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Identifies the security token service (STS) that constructs and returns the token, and the Azure AD tenant in which the user was authenticated.</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975157272"/>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iat</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"Issued At" indicates when the authentication for this token occurred.</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3050132184"/>
                  </a:ext>
                </a:extLst>
              </a:tr>
              <a:tr h="270627">
                <a:tc>
                  <a:txBody>
                    <a:bodyPr/>
                    <a:lstStyle/>
                    <a:p>
                      <a:r>
                        <a:rPr lang="en-US" sz="1200" dirty="0" err="1">
                          <a:latin typeface="Courier New" panose="02070309020205020404" pitchFamily="49" charset="0"/>
                          <a:cs typeface="Courier New" panose="02070309020205020404" pitchFamily="49" charset="0"/>
                        </a:rPr>
                        <a:t>idp</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Records the identity provider that authenticated the subject of the token.</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305738556"/>
                  </a:ext>
                </a:extLst>
              </a:tr>
              <a:tr h="270627">
                <a:tc>
                  <a:txBody>
                    <a:bodyPr/>
                    <a:lstStyle/>
                    <a:p>
                      <a:r>
                        <a:rPr lang="en-US" sz="1200" dirty="0" err="1">
                          <a:latin typeface="Courier New" panose="02070309020205020404" pitchFamily="49" charset="0"/>
                          <a:cs typeface="Courier New" panose="02070309020205020404" pitchFamily="49" charset="0"/>
                        </a:rPr>
                        <a:t>nbf</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The "</a:t>
                      </a:r>
                      <a:r>
                        <a:rPr lang="en-US" sz="1200" dirty="0" err="1">
                          <a:latin typeface="+mn-lt"/>
                        </a:rPr>
                        <a:t>nbf</a:t>
                      </a:r>
                      <a:r>
                        <a:rPr lang="en-US" sz="1200" dirty="0">
                          <a:latin typeface="+mn-lt"/>
                        </a:rPr>
                        <a:t>" (not before) claim identifies the time before which the JWT MUST NOT be accepted for processing.</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4022554046"/>
                  </a:ext>
                </a:extLst>
              </a:tr>
              <a:tr h="270627">
                <a:tc>
                  <a:txBody>
                    <a:bodyPr/>
                    <a:lstStyle/>
                    <a:p>
                      <a:r>
                        <a:rPr lang="en-US" sz="1200" b="0" dirty="0">
                          <a:solidFill>
                            <a:schemeClr val="tx1"/>
                          </a:solidFill>
                          <a:latin typeface="Courier New" panose="02070309020205020404" pitchFamily="49" charset="0"/>
                          <a:cs typeface="Courier New" panose="02070309020205020404" pitchFamily="49" charset="0"/>
                        </a:rPr>
                        <a:t>exp</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"exp" (expiration time) claim identifies the expiration time on or after which the JWT MUST NOT be accepted for processing.</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578365897"/>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c_hash</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code hash is included in ID tokens only when the ID token is issued with an OAuth 2.0 authorization code.</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676990013"/>
                  </a:ext>
                </a:extLst>
              </a:tr>
              <a:tr h="270627">
                <a:tc>
                  <a:txBody>
                    <a:bodyPr/>
                    <a:lstStyle/>
                    <a:p>
                      <a:r>
                        <a:rPr lang="en-US" sz="1200" b="0" dirty="0" err="1">
                          <a:solidFill>
                            <a:schemeClr val="tx1"/>
                          </a:solidFill>
                          <a:latin typeface="Courier New" panose="02070309020205020404" pitchFamily="49" charset="0"/>
                          <a:cs typeface="Courier New" panose="02070309020205020404" pitchFamily="49" charset="0"/>
                        </a:rPr>
                        <a:t>at_hash</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b="0" dirty="0">
                          <a:solidFill>
                            <a:schemeClr val="tx1"/>
                          </a:solidFill>
                          <a:latin typeface="+mn-lt"/>
                        </a:rPr>
                        <a:t>The access token hash is included in ID tokens only when the ID token is issued with an OAuth 2.0 access token.</a:t>
                      </a:r>
                      <a:endParaRPr lang="en-US" sz="1200" dirty="0">
                        <a:latin typeface="+mn-lt"/>
                      </a:endParaRP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643083545"/>
                  </a:ext>
                </a:extLst>
              </a:tr>
              <a:tr h="270627">
                <a:tc>
                  <a:txBody>
                    <a:bodyPr/>
                    <a:lstStyle/>
                    <a:p>
                      <a:r>
                        <a:rPr lang="en-US" sz="1200" dirty="0" err="1">
                          <a:latin typeface="Courier New" panose="02070309020205020404" pitchFamily="49" charset="0"/>
                          <a:cs typeface="Courier New" panose="02070309020205020404" pitchFamily="49" charset="0"/>
                        </a:rPr>
                        <a:t>preferred_username</a:t>
                      </a:r>
                      <a:endParaRPr lang="en-US" sz="1200" dirty="0">
                        <a:latin typeface="Courier New" panose="02070309020205020404" pitchFamily="49" charset="0"/>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primary username that represents the user.</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755349799"/>
                  </a:ext>
                </a:extLst>
              </a:tr>
              <a:tr h="27062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Courier New" panose="02070309020205020404" pitchFamily="49" charset="0"/>
                          <a:ea typeface="+mn-ea"/>
                          <a:cs typeface="Courier New" panose="02070309020205020404" pitchFamily="49" charset="0"/>
                        </a:rPr>
                        <a:t>email</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email claim is present by default for guest accounts that have an email address and when specified by the developer, for users with email provided by the resource tenant.</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2606629762"/>
                  </a:ext>
                </a:extLst>
              </a:tr>
              <a:tr h="270627">
                <a:tc>
                  <a:txBody>
                    <a:bodyPr/>
                    <a:lstStyle/>
                    <a:p>
                      <a:r>
                        <a:rPr lang="en-US" sz="1200" dirty="0">
                          <a:latin typeface="Courier New" panose="02070309020205020404" pitchFamily="49" charset="0"/>
                          <a:cs typeface="Courier New" panose="02070309020205020404" pitchFamily="49" charset="0"/>
                        </a:rPr>
                        <a:t>name</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name claim provides a human-readable value that identifies the subject of the token.</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454454220"/>
                  </a:ext>
                </a:extLst>
              </a:tr>
              <a:tr h="270627">
                <a:tc>
                  <a:txBody>
                    <a:bodyPr/>
                    <a:lstStyle/>
                    <a:p>
                      <a:r>
                        <a:rPr lang="en-US" sz="1200" b="0" kern="1200" dirty="0">
                          <a:solidFill>
                            <a:schemeClr val="tx1"/>
                          </a:solidFill>
                          <a:latin typeface="Courier New" panose="02070309020205020404" pitchFamily="49" charset="0"/>
                          <a:ea typeface="+mn-ea"/>
                          <a:cs typeface="Courier New" panose="02070309020205020404" pitchFamily="49" charset="0"/>
                        </a:rPr>
                        <a:t>nonce</a:t>
                      </a: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tc>
                  <a:txBody>
                    <a:bodyPr/>
                    <a:lstStyle/>
                    <a:p>
                      <a:r>
                        <a:rPr lang="en-US" sz="1200" dirty="0">
                          <a:latin typeface="+mn-lt"/>
                        </a:rPr>
                        <a:t>The nonce matches the parameter included in the original /authorize request to the IDP.</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val="1990121495"/>
                  </a:ext>
                </a:extLst>
              </a:tr>
              <a:tr h="270627">
                <a:tc>
                  <a:txBody>
                    <a:bodyPr/>
                    <a:lstStyle/>
                    <a:p>
                      <a:r>
                        <a:rPr lang="en-US" sz="1200" b="0" kern="1200" dirty="0" err="1">
                          <a:solidFill>
                            <a:schemeClr val="tx1"/>
                          </a:solidFill>
                          <a:latin typeface="Courier New" panose="02070309020205020404" pitchFamily="49" charset="0"/>
                          <a:ea typeface="+mn-ea"/>
                          <a:cs typeface="Courier New" panose="02070309020205020404" pitchFamily="49" charset="0"/>
                        </a:rPr>
                        <a:t>oid</a:t>
                      </a:r>
                      <a:endParaRPr lang="en-US" sz="1200" b="0" kern="1200" dirty="0">
                        <a:solidFill>
                          <a:schemeClr val="tx1"/>
                        </a:solidFill>
                        <a:latin typeface="Courier New" panose="02070309020205020404" pitchFamily="49" charset="0"/>
                        <a:ea typeface="+mn-ea"/>
                        <a:cs typeface="Courier New" panose="02070309020205020404" pitchFamily="49" charset="0"/>
                      </a:endParaRPr>
                    </a:p>
                  </a:txBody>
                  <a:tcPr marL="45720" marR="45720">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solidFill>
                      <a:schemeClr val="tx1">
                        <a:lumMod val="10000"/>
                        <a:lumOff val="90000"/>
                      </a:schemeClr>
                    </a:solidFill>
                  </a:tcPr>
                </a:tc>
                <a:tc>
                  <a:txBody>
                    <a:bodyPr/>
                    <a:lstStyle/>
                    <a:p>
                      <a:r>
                        <a:rPr lang="en-US" sz="1200" dirty="0">
                          <a:latin typeface="+mn-lt"/>
                        </a:rPr>
                        <a:t>The immutable identifier for an object in the Microsoft identity system, in this case, a user account.</a:t>
                      </a:r>
                    </a:p>
                  </a:txBody>
                  <a:tcPr marL="45720" marR="45720">
                    <a:lnL w="38100" cap="flat" cmpd="sng" algn="ctr">
                      <a:solidFill>
                        <a:schemeClr val="bg2"/>
                      </a:solidFill>
                      <a:prstDash val="solid"/>
                      <a:round/>
                      <a:headEnd type="none" w="med" len="med"/>
                      <a:tailEnd type="none" w="med" len="med"/>
                    </a:lnL>
                    <a:lnT w="38100" cap="flat" cmpd="sng" algn="ctr">
                      <a:solidFill>
                        <a:schemeClr val="bg2"/>
                      </a:solidFill>
                      <a:prstDash val="solid"/>
                      <a:round/>
                      <a:headEnd type="none" w="med" len="med"/>
                      <a:tailEnd type="none" w="med" len="med"/>
                    </a:lnT>
                    <a:solidFill>
                      <a:schemeClr val="tx1">
                        <a:lumMod val="10000"/>
                        <a:lumOff val="90000"/>
                      </a:schemeClr>
                    </a:solidFill>
                  </a:tcPr>
                </a:tc>
                <a:extLst>
                  <a:ext uri="{0D108BD9-81ED-4DB2-BD59-A6C34878D82A}">
                    <a16:rowId xmlns:a16="http://schemas.microsoft.com/office/drawing/2014/main" val="2920631356"/>
                  </a:ext>
                </a:extLst>
              </a:tr>
            </a:tbl>
          </a:graphicData>
        </a:graphic>
      </p:graphicFrame>
    </p:spTree>
    <p:extLst>
      <p:ext uri="{BB962C8B-B14F-4D97-AF65-F5344CB8AC3E}">
        <p14:creationId xmlns:p14="http://schemas.microsoft.com/office/powerpoint/2010/main" val="19378972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EC9C-E017-5746-906B-AE2F85487D06}"/>
              </a:ext>
            </a:extLst>
          </p:cNvPr>
          <p:cNvSpPr>
            <a:spLocks noGrp="1"/>
          </p:cNvSpPr>
          <p:nvPr>
            <p:ph type="title"/>
          </p:nvPr>
        </p:nvSpPr>
        <p:spPr/>
        <p:txBody>
          <a:bodyPr/>
          <a:lstStyle/>
          <a:p>
            <a:r>
              <a:rPr lang="en-US" dirty="0"/>
              <a:t>Obtaining ID tokens</a:t>
            </a:r>
          </a:p>
        </p:txBody>
      </p:sp>
      <p:sp>
        <p:nvSpPr>
          <p:cNvPr id="3" name="Text Placeholder 2">
            <a:extLst>
              <a:ext uri="{FF2B5EF4-FFF2-40B4-BE49-F238E27FC236}">
                <a16:creationId xmlns:a16="http://schemas.microsoft.com/office/drawing/2014/main" id="{54337796-1714-EA44-AA1F-B911518428A6}"/>
              </a:ext>
            </a:extLst>
          </p:cNvPr>
          <p:cNvSpPr>
            <a:spLocks noGrp="1"/>
          </p:cNvSpPr>
          <p:nvPr>
            <p:ph type="body" sz="quarter" idx="10"/>
          </p:nvPr>
        </p:nvSpPr>
        <p:spPr>
          <a:xfrm>
            <a:off x="465138" y="1919804"/>
            <a:ext cx="11533187" cy="2831544"/>
          </a:xfrm>
        </p:spPr>
        <p:txBody>
          <a:bodyPr/>
          <a:lstStyle/>
          <a:p>
            <a:pPr fontAlgn="base"/>
            <a:r>
              <a:rPr lang="en-US" dirty="0"/>
              <a:t>Developers should use a well-maintained OpenID Connect Library like the Microsoft Authentication Library (MSAL) to obtain ID Tokens. For example in MSAL JS​</a:t>
            </a:r>
          </a:p>
          <a:p>
            <a:pPr fontAlgn="base"/>
            <a:r>
              <a:rPr lang="en-US" dirty="0"/>
              <a:t>​</a:t>
            </a:r>
          </a:p>
          <a:p>
            <a:pPr fontAlgn="base"/>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myMSALObj</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Msal.UserAgentApplication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msalConfig</a:t>
            </a:r>
            <a:r>
              <a:rPr lang="en-US" dirty="0">
                <a:latin typeface="Courier New" panose="02070309020205020404" pitchFamily="49" charset="0"/>
                <a:cs typeface="Courier New" panose="02070309020205020404" pitchFamily="49" charset="0"/>
              </a:rPr>
              <a:t>);​</a:t>
            </a:r>
          </a:p>
          <a:p>
            <a:pPr fontAlgn="base"/>
            <a:endParaRPr lang="en-US" dirty="0">
              <a:latin typeface="Courier New" panose="02070309020205020404" pitchFamily="49" charset="0"/>
              <a:cs typeface="Courier New" panose="02070309020205020404" pitchFamily="49" charset="0"/>
            </a:endParaRPr>
          </a:p>
          <a:p>
            <a:pPr fontAlgn="base"/>
            <a:r>
              <a:rPr lang="en-US" dirty="0" err="1">
                <a:latin typeface="Courier New" panose="02070309020205020404" pitchFamily="49" charset="0"/>
                <a:cs typeface="Courier New" panose="02070309020205020404" pitchFamily="49" charset="0"/>
              </a:rPr>
              <a:t>myMSALObj.loginPopup</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User.Read</a:t>
            </a:r>
            <a:r>
              <a:rPr lang="en-US" dirty="0">
                <a:latin typeface="Courier New" panose="02070309020205020404" pitchFamily="49" charset="0"/>
                <a:cs typeface="Courier New" panose="02070309020205020404" pitchFamily="49" charset="0"/>
              </a:rPr>
              <a:t>").then(function (</a:t>
            </a:r>
            <a:r>
              <a:rPr lang="en-US" dirty="0" err="1">
                <a:latin typeface="Courier New" panose="02070309020205020404" pitchFamily="49" charset="0"/>
                <a:cs typeface="Courier New" panose="02070309020205020404" pitchFamily="49" charset="0"/>
              </a:rPr>
              <a:t>loginResponse</a:t>
            </a:r>
            <a:r>
              <a:rPr lang="en-US" dirty="0">
                <a:latin typeface="Courier New" panose="02070309020205020404" pitchFamily="49" charset="0"/>
                <a:cs typeface="Courier New" panose="02070309020205020404" pitchFamily="49" charset="0"/>
              </a:rPr>
              <a:t>) {​</a:t>
            </a:r>
          </a:p>
          <a:p>
            <a:pPr fontAlgn="base"/>
            <a:r>
              <a:rPr lang="en-US" dirty="0">
                <a:latin typeface="Courier New" panose="02070309020205020404" pitchFamily="49" charset="0"/>
                <a:cs typeface="Courier New" panose="02070309020205020404" pitchFamily="49" charset="0"/>
              </a:rPr>
              <a:t>  …​</a:t>
            </a:r>
          </a:p>
          <a:p>
            <a:pPr fontAlgn="base"/>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0739808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EC91F20-81D3-E248-B2F6-7234FDD5F6BB}"/>
              </a:ext>
            </a:extLst>
          </p:cNvPr>
          <p:cNvSpPr>
            <a:spLocks noGrp="1"/>
          </p:cNvSpPr>
          <p:nvPr>
            <p:ph type="title"/>
          </p:nvPr>
        </p:nvSpPr>
        <p:spPr/>
        <p:txBody>
          <a:bodyPr/>
          <a:lstStyle/>
          <a:p>
            <a:r>
              <a:rPr lang="en-US" dirty="0"/>
              <a:t>Access tokens</a:t>
            </a:r>
          </a:p>
        </p:txBody>
      </p:sp>
    </p:spTree>
    <p:extLst>
      <p:ext uri="{BB962C8B-B14F-4D97-AF65-F5344CB8AC3E}">
        <p14:creationId xmlns:p14="http://schemas.microsoft.com/office/powerpoint/2010/main" val="2639219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2B4A16-0298-0E44-81A7-027FA798EBE3}"/>
              </a:ext>
            </a:extLst>
          </p:cNvPr>
          <p:cNvSpPr>
            <a:spLocks noGrp="1"/>
          </p:cNvSpPr>
          <p:nvPr>
            <p:ph type="title"/>
          </p:nvPr>
        </p:nvSpPr>
        <p:spPr/>
        <p:txBody>
          <a:bodyPr/>
          <a:lstStyle/>
          <a:p>
            <a:r>
              <a:rPr lang="en-US" dirty="0"/>
              <a:t>Access tokens</a:t>
            </a:r>
          </a:p>
        </p:txBody>
      </p:sp>
      <p:sp>
        <p:nvSpPr>
          <p:cNvPr id="4" name="Text Placeholder 3">
            <a:extLst>
              <a:ext uri="{FF2B5EF4-FFF2-40B4-BE49-F238E27FC236}">
                <a16:creationId xmlns:a16="http://schemas.microsoft.com/office/drawing/2014/main" id="{20D99306-2374-F147-BBAC-2BACAFB7944B}"/>
              </a:ext>
            </a:extLst>
          </p:cNvPr>
          <p:cNvSpPr>
            <a:spLocks noGrp="1"/>
          </p:cNvSpPr>
          <p:nvPr>
            <p:ph type="body" sz="quarter" idx="10"/>
          </p:nvPr>
        </p:nvSpPr>
        <p:spPr>
          <a:xfrm>
            <a:off x="465138" y="1919804"/>
            <a:ext cx="11533187" cy="1354217"/>
          </a:xfrm>
        </p:spPr>
        <p:txBody>
          <a:bodyPr/>
          <a:lstStyle/>
          <a:p>
            <a:r>
              <a:rPr lang="en-US" dirty="0"/>
              <a:t>ID tokens are used to identify users</a:t>
            </a:r>
          </a:p>
          <a:p>
            <a:endParaRPr lang="en-US" dirty="0"/>
          </a:p>
          <a:p>
            <a:r>
              <a:rPr lang="en-US" dirty="0"/>
              <a:t>Access tokens are used to authorize a range of operation against an API for the application on behalf of the user</a:t>
            </a:r>
          </a:p>
        </p:txBody>
      </p:sp>
    </p:spTree>
    <p:extLst>
      <p:ext uri="{BB962C8B-B14F-4D97-AF65-F5344CB8AC3E}">
        <p14:creationId xmlns:p14="http://schemas.microsoft.com/office/powerpoint/2010/main" val="33448312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CEC9C-E017-5746-906B-AE2F85487D06}"/>
              </a:ext>
            </a:extLst>
          </p:cNvPr>
          <p:cNvSpPr>
            <a:spLocks noGrp="1"/>
          </p:cNvSpPr>
          <p:nvPr>
            <p:ph type="title"/>
          </p:nvPr>
        </p:nvSpPr>
        <p:spPr/>
        <p:txBody>
          <a:bodyPr/>
          <a:lstStyle/>
          <a:p>
            <a:r>
              <a:rPr lang="en-US" dirty="0"/>
              <a:t>Obtaining access tokens</a:t>
            </a:r>
          </a:p>
        </p:txBody>
      </p:sp>
      <p:sp>
        <p:nvSpPr>
          <p:cNvPr id="3" name="Text Placeholder 2">
            <a:extLst>
              <a:ext uri="{FF2B5EF4-FFF2-40B4-BE49-F238E27FC236}">
                <a16:creationId xmlns:a16="http://schemas.microsoft.com/office/drawing/2014/main" id="{54337796-1714-EA44-AA1F-B911518428A6}"/>
              </a:ext>
            </a:extLst>
          </p:cNvPr>
          <p:cNvSpPr>
            <a:spLocks noGrp="1"/>
          </p:cNvSpPr>
          <p:nvPr>
            <p:ph type="body" sz="quarter" idx="10"/>
          </p:nvPr>
        </p:nvSpPr>
        <p:spPr>
          <a:xfrm>
            <a:off x="465138" y="1919804"/>
            <a:ext cx="11533187" cy="3631763"/>
          </a:xfrm>
        </p:spPr>
        <p:txBody>
          <a:bodyPr/>
          <a:lstStyle/>
          <a:p>
            <a:pPr fontAlgn="base"/>
            <a:r>
              <a:rPr lang="en-US" dirty="0"/>
              <a:t>Always try the silent token acquisition before attempting interactive token acquisition​</a:t>
            </a:r>
          </a:p>
          <a:p>
            <a:pPr fontAlgn="base"/>
            <a:r>
              <a:rPr lang="en-US" dirty="0"/>
              <a:t>​</a:t>
            </a:r>
          </a:p>
          <a:p>
            <a:pPr fontAlgn="base"/>
            <a:r>
              <a:rPr lang="en-US" dirty="0"/>
              <a:t>​</a:t>
            </a:r>
            <a:r>
              <a:rPr lang="en-US" dirty="0">
                <a:latin typeface="Courier New" panose="02070309020205020404" pitchFamily="49" charset="0"/>
                <a:cs typeface="Courier New" panose="02070309020205020404" pitchFamily="49" charset="0"/>
              </a:rPr>
              <a:t>try​{​</a:t>
            </a:r>
          </a:p>
          <a:p>
            <a:pPr fontAlgn="base"/>
            <a:r>
              <a:rPr lang="en-US" dirty="0">
                <a:latin typeface="Courier New" panose="02070309020205020404" pitchFamily="49" charset="0"/>
                <a:cs typeface="Courier New" panose="02070309020205020404" pitchFamily="49" charset="0"/>
              </a:rPr>
              <a:t>  result = await </a:t>
            </a:r>
            <a:r>
              <a:rPr lang="en-US" dirty="0" err="1">
                <a:latin typeface="Courier New" panose="02070309020205020404" pitchFamily="49" charset="0"/>
                <a:cs typeface="Courier New" panose="02070309020205020404" pitchFamily="49" charset="0"/>
              </a:rPr>
              <a:t>app.AcquireTokenSilent</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catch(</a:t>
            </a:r>
            <a:r>
              <a:rPr lang="en-US" dirty="0" err="1">
                <a:latin typeface="Courier New" panose="02070309020205020404" pitchFamily="49" charset="0"/>
                <a:cs typeface="Courier New" panose="02070309020205020404" pitchFamily="49" charset="0"/>
              </a:rPr>
              <a:t>MsalUiRequiredException</a:t>
            </a:r>
            <a:r>
              <a:rPr lang="en-US" dirty="0">
                <a:latin typeface="Courier New" panose="02070309020205020404" pitchFamily="49" charset="0"/>
                <a:cs typeface="Courier New" panose="02070309020205020404" pitchFamily="49" charset="0"/>
              </a:rPr>
              <a:t> ex)​{​</a:t>
            </a:r>
          </a:p>
          <a:p>
            <a:pPr fontAlgn="base"/>
            <a:r>
              <a:rPr lang="en-US" dirty="0">
                <a:latin typeface="Courier New" panose="02070309020205020404" pitchFamily="49" charset="0"/>
                <a:cs typeface="Courier New" panose="02070309020205020404" pitchFamily="49" charset="0"/>
              </a:rPr>
              <a:t>  result = await </a:t>
            </a:r>
            <a:r>
              <a:rPr lang="en-US" dirty="0" err="1">
                <a:latin typeface="Courier New" panose="02070309020205020404" pitchFamily="49" charset="0"/>
                <a:cs typeface="Courier New" panose="02070309020205020404" pitchFamily="49" charset="0"/>
              </a:rPr>
              <a:t>app.AcquireToken</a:t>
            </a:r>
            <a:r>
              <a:rPr lang="en-US" dirty="0">
                <a:latin typeface="Courier New" panose="02070309020205020404" pitchFamily="49" charset="0"/>
                <a:cs typeface="Courier New" panose="02070309020205020404" pitchFamily="49" charset="0"/>
              </a:rPr>
              <a:t>(scopes, account).</a:t>
            </a:r>
            <a:r>
              <a:rPr lang="en-US" dirty="0" err="1">
                <a:latin typeface="Courier New" panose="02070309020205020404" pitchFamily="49" charset="0"/>
                <a:cs typeface="Courier New" panose="02070309020205020404" pitchFamily="49" charset="0"/>
              </a:rPr>
              <a:t>ExecuteAsync</a:t>
            </a:r>
            <a:r>
              <a:rPr lang="en-US" dirty="0">
                <a:latin typeface="Courier New" panose="02070309020205020404" pitchFamily="49" charset="0"/>
                <a:cs typeface="Courier New" panose="02070309020205020404" pitchFamily="49" charset="0"/>
              </a:rPr>
              <a:t>();​</a:t>
            </a:r>
          </a:p>
          <a:p>
            <a:pPr fontAlgn="base"/>
            <a:r>
              <a:rPr lang="en-US" dirty="0">
                <a:latin typeface="Courier New" panose="02070309020205020404" pitchFamily="49" charset="0"/>
                <a:cs typeface="Courier New" panose="02070309020205020404" pitchFamily="49" charset="0"/>
              </a:rPr>
              <a:t>}​</a:t>
            </a:r>
          </a:p>
          <a:p>
            <a:pPr fontAlgn="base"/>
            <a:endParaRPr lang="en-US" dirty="0"/>
          </a:p>
          <a:p>
            <a:pPr fontAlgn="base"/>
            <a:r>
              <a:rPr lang="en-US" dirty="0"/>
              <a:t>This simple pattern enables Single Sign On and handling IT policy​​</a:t>
            </a:r>
          </a:p>
        </p:txBody>
      </p:sp>
    </p:spTree>
    <p:extLst>
      <p:ext uri="{BB962C8B-B14F-4D97-AF65-F5344CB8AC3E}">
        <p14:creationId xmlns:p14="http://schemas.microsoft.com/office/powerpoint/2010/main" val="18206481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5718-8827-1341-819B-BF50670C4636}"/>
              </a:ext>
            </a:extLst>
          </p:cNvPr>
          <p:cNvSpPr>
            <a:spLocks noGrp="1"/>
          </p:cNvSpPr>
          <p:nvPr>
            <p:ph type="title"/>
          </p:nvPr>
        </p:nvSpPr>
        <p:spPr/>
        <p:txBody>
          <a:bodyPr/>
          <a:lstStyle/>
          <a:p>
            <a:r>
              <a:rPr lang="en-US" dirty="0"/>
              <a:t>Difference between user and application access tokens</a:t>
            </a:r>
          </a:p>
        </p:txBody>
      </p:sp>
      <p:sp>
        <p:nvSpPr>
          <p:cNvPr id="3" name="Text Placeholder 2">
            <a:extLst>
              <a:ext uri="{FF2B5EF4-FFF2-40B4-BE49-F238E27FC236}">
                <a16:creationId xmlns:a16="http://schemas.microsoft.com/office/drawing/2014/main" id="{E821525B-D706-7143-8C5E-0C86B7C7D169}"/>
              </a:ext>
            </a:extLst>
          </p:cNvPr>
          <p:cNvSpPr>
            <a:spLocks noGrp="1"/>
          </p:cNvSpPr>
          <p:nvPr>
            <p:ph type="body" sz="quarter" idx="10"/>
          </p:nvPr>
        </p:nvSpPr>
        <p:spPr>
          <a:xfrm>
            <a:off x="465138" y="1919804"/>
            <a:ext cx="11533187" cy="2154436"/>
          </a:xfrm>
        </p:spPr>
        <p:txBody>
          <a:bodyPr/>
          <a:lstStyle/>
          <a:p>
            <a:r>
              <a:rPr lang="en-US" dirty="0"/>
              <a:t>Applications can receive tokens…</a:t>
            </a:r>
          </a:p>
          <a:p>
            <a:endParaRPr lang="en-US" dirty="0"/>
          </a:p>
          <a:p>
            <a:r>
              <a:rPr lang="en-US" dirty="0"/>
              <a:t>	… on behalf of a user</a:t>
            </a:r>
          </a:p>
          <a:p>
            <a:r>
              <a:rPr lang="en-US" dirty="0"/>
              <a:t>	… directly from an application (for example: daemon or service applications</a:t>
            </a:r>
          </a:p>
          <a:p>
            <a:endParaRPr lang="en-US" dirty="0"/>
          </a:p>
          <a:p>
            <a:r>
              <a:rPr lang="en-US" dirty="0"/>
              <a:t>App-only tokens indicate the request is coming from an application and has no user backing it</a:t>
            </a:r>
          </a:p>
        </p:txBody>
      </p:sp>
    </p:spTree>
    <p:extLst>
      <p:ext uri="{BB962C8B-B14F-4D97-AF65-F5344CB8AC3E}">
        <p14:creationId xmlns:p14="http://schemas.microsoft.com/office/powerpoint/2010/main" val="21949403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12748647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960438"/>
            <a:ext cx="3298789" cy="917575"/>
          </a:xfrm>
        </p:spPr>
        <p:txBody>
          <a:bodyPr/>
          <a:lstStyle/>
          <a:p>
            <a:r>
              <a:rPr lang="en-US" sz="2800" dirty="0"/>
              <a:t>Overview</a:t>
            </a:r>
          </a:p>
        </p:txBody>
      </p:sp>
      <p:sp>
        <p:nvSpPr>
          <p:cNvPr id="5" name="Text Placeholder 4"/>
          <p:cNvSpPr>
            <a:spLocks noGrp="1"/>
          </p:cNvSpPr>
          <p:nvPr>
            <p:ph type="body" sz="quarter" idx="10"/>
          </p:nvPr>
        </p:nvSpPr>
        <p:spPr>
          <a:xfrm>
            <a:off x="465137" y="2574721"/>
            <a:ext cx="5097463" cy="3862387"/>
          </a:xfrm>
        </p:spPr>
        <p:txBody>
          <a:bodyPr/>
          <a:lstStyle/>
          <a:p>
            <a:pPr>
              <a:spcBef>
                <a:spcPts val="1200"/>
              </a:spcBef>
            </a:pPr>
            <a:r>
              <a:rPr lang="en-US" sz="2000" dirty="0"/>
              <a:t>Overview of Microsoft Identity</a:t>
            </a:r>
          </a:p>
          <a:p>
            <a:pPr>
              <a:spcBef>
                <a:spcPts val="1200"/>
              </a:spcBef>
            </a:pPr>
            <a:endParaRPr lang="en-US" sz="2000" dirty="0"/>
          </a:p>
          <a:p>
            <a:pPr>
              <a:spcBef>
                <a:spcPts val="1200"/>
              </a:spcBef>
            </a:pPr>
            <a:r>
              <a:rPr lang="en-US" sz="2000" dirty="0"/>
              <a:t>ID tokens</a:t>
            </a:r>
          </a:p>
          <a:p>
            <a:pPr>
              <a:spcBef>
                <a:spcPts val="1200"/>
              </a:spcBef>
            </a:pPr>
            <a:endParaRPr lang="en-US" sz="2000" dirty="0"/>
          </a:p>
          <a:p>
            <a:pPr>
              <a:spcBef>
                <a:spcPts val="1200"/>
              </a:spcBef>
            </a:pPr>
            <a:r>
              <a:rPr lang="en-US" sz="2000" dirty="0"/>
              <a:t>Access tokens</a:t>
            </a:r>
          </a:p>
        </p:txBody>
      </p:sp>
      <p:pic>
        <p:nvPicPr>
          <p:cNvPr id="6" name="Picture 5" descr="A person sitting at a table using a computer&#10;&#10;Description generated with very high confidence">
            <a:extLst>
              <a:ext uri="{FF2B5EF4-FFF2-40B4-BE49-F238E27FC236}">
                <a16:creationId xmlns:a16="http://schemas.microsoft.com/office/drawing/2014/main" id="{30367F61-06EB-468E-A286-8CF474339EEC}"/>
              </a:ext>
            </a:extLst>
          </p:cNvPr>
          <p:cNvPicPr>
            <a:picLocks noChangeAspect="1"/>
          </p:cNvPicPr>
          <p:nvPr/>
        </p:nvPicPr>
        <p:blipFill rotWithShape="1">
          <a:blip r:embed="rId3"/>
          <a:srcRect l="28999" r="11517"/>
          <a:stretch/>
        </p:blipFill>
        <p:spPr>
          <a:xfrm>
            <a:off x="6193971" y="0"/>
            <a:ext cx="6242504" cy="6994525"/>
          </a:xfrm>
          <a:prstGeom prst="rect">
            <a:avLst/>
          </a:prstGeom>
        </p:spPr>
      </p:pic>
    </p:spTree>
    <p:extLst>
      <p:ext uri="{BB962C8B-B14F-4D97-AF65-F5344CB8AC3E}">
        <p14:creationId xmlns:p14="http://schemas.microsoft.com/office/powerpoint/2010/main" val="397077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Rectangle 187">
            <a:extLst>
              <a:ext uri="{FF2B5EF4-FFF2-40B4-BE49-F238E27FC236}">
                <a16:creationId xmlns:a16="http://schemas.microsoft.com/office/drawing/2014/main" id="{718FA562-14A3-41A0-957B-57263C0E3BFF}"/>
              </a:ext>
            </a:extLst>
          </p:cNvPr>
          <p:cNvSpPr/>
          <p:nvPr/>
        </p:nvSpPr>
        <p:spPr>
          <a:xfrm>
            <a:off x="514246" y="1645136"/>
            <a:ext cx="3124241" cy="3362300"/>
          </a:xfrm>
          <a:prstGeom prst="rect">
            <a:avLst/>
          </a:prstGeom>
        </p:spPr>
        <p:txBody>
          <a:bodyPr wrap="square">
            <a:spAutoFit/>
          </a:bodyPr>
          <a:lstStyle/>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Employees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Customers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Partners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Distributors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Suppliers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Devices</a:t>
            </a:r>
          </a:p>
          <a:p>
            <a:pPr defTabSz="932563">
              <a:lnSpc>
                <a:spcPct val="90000"/>
              </a:lnSpc>
              <a:spcAft>
                <a:spcPts val="1199"/>
              </a:spcAft>
              <a:defRPr/>
            </a:pPr>
            <a:r>
              <a:rPr lang="en-US" sz="2353" kern="0">
                <a:solidFill>
                  <a:srgbClr val="0078D4"/>
                </a:solidFill>
                <a:latin typeface="Segoe UI Semilight" panose="020B0402040204020203" pitchFamily="34" charset="0"/>
                <a:cs typeface="Segoe UI Semilight" panose="020B0402040204020203" pitchFamily="34" charset="0"/>
              </a:rPr>
              <a:t>Things</a:t>
            </a:r>
          </a:p>
        </p:txBody>
      </p:sp>
      <p:sp>
        <p:nvSpPr>
          <p:cNvPr id="14" name="Title 13">
            <a:extLst>
              <a:ext uri="{FF2B5EF4-FFF2-40B4-BE49-F238E27FC236}">
                <a16:creationId xmlns:a16="http://schemas.microsoft.com/office/drawing/2014/main" id="{0F62C468-C237-468B-A107-011E1713C650}"/>
              </a:ext>
            </a:extLst>
          </p:cNvPr>
          <p:cNvSpPr>
            <a:spLocks noGrp="1"/>
          </p:cNvSpPr>
          <p:nvPr>
            <p:ph type="title"/>
          </p:nvPr>
        </p:nvSpPr>
        <p:spPr/>
        <p:txBody>
          <a:bodyPr/>
          <a:lstStyle/>
          <a:p>
            <a:r>
              <a:rPr lang="en-US" sz="4000" dirty="0"/>
              <a:t>Digital Transformation is about connections </a:t>
            </a:r>
          </a:p>
        </p:txBody>
      </p:sp>
      <p:grpSp>
        <p:nvGrpSpPr>
          <p:cNvPr id="144" name="Group 143">
            <a:extLst>
              <a:ext uri="{FF2B5EF4-FFF2-40B4-BE49-F238E27FC236}">
                <a16:creationId xmlns:a16="http://schemas.microsoft.com/office/drawing/2014/main" id="{00FD025E-8AEA-4064-9BFF-D4557F099A70}"/>
              </a:ext>
            </a:extLst>
          </p:cNvPr>
          <p:cNvGrpSpPr>
            <a:grpSpLocks noChangeAspect="1"/>
          </p:cNvGrpSpPr>
          <p:nvPr/>
        </p:nvGrpSpPr>
        <p:grpSpPr>
          <a:xfrm>
            <a:off x="3353334" y="5544635"/>
            <a:ext cx="466302" cy="466302"/>
            <a:chOff x="1896627" y="5215781"/>
            <a:chExt cx="482174" cy="482174"/>
          </a:xfrm>
        </p:grpSpPr>
        <p:sp useBgFill="1">
          <p:nvSpPr>
            <p:cNvPr id="145" name="Oval 144">
              <a:extLst>
                <a:ext uri="{FF2B5EF4-FFF2-40B4-BE49-F238E27FC236}">
                  <a16:creationId xmlns:a16="http://schemas.microsoft.com/office/drawing/2014/main" id="{CE4FDCE6-AB54-47CA-89F5-3C13BE4C70B0}"/>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graph_9" title="Icon of a line chart with connected circles at varying points">
              <a:extLst>
                <a:ext uri="{FF2B5EF4-FFF2-40B4-BE49-F238E27FC236}">
                  <a16:creationId xmlns:a16="http://schemas.microsoft.com/office/drawing/2014/main" id="{2A9FEF00-86B7-4D17-BD7A-BB671CC6B23E}"/>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187" name="Group 186">
            <a:extLst>
              <a:ext uri="{FF2B5EF4-FFF2-40B4-BE49-F238E27FC236}">
                <a16:creationId xmlns:a16="http://schemas.microsoft.com/office/drawing/2014/main" id="{1FD2248C-1B7D-4E63-BC38-0CD4094059E9}"/>
              </a:ext>
            </a:extLst>
          </p:cNvPr>
          <p:cNvGrpSpPr>
            <a:grpSpLocks noChangeAspect="1"/>
          </p:cNvGrpSpPr>
          <p:nvPr/>
        </p:nvGrpSpPr>
        <p:grpSpPr>
          <a:xfrm>
            <a:off x="2778455" y="4684557"/>
            <a:ext cx="466302" cy="466302"/>
            <a:chOff x="1157026" y="4622545"/>
            <a:chExt cx="541630" cy="541630"/>
          </a:xfrm>
        </p:grpSpPr>
        <p:sp useBgFill="1">
          <p:nvSpPr>
            <p:cNvPr id="190" name="Oval 189">
              <a:extLst>
                <a:ext uri="{FF2B5EF4-FFF2-40B4-BE49-F238E27FC236}">
                  <a16:creationId xmlns:a16="http://schemas.microsoft.com/office/drawing/2014/main" id="{EE8B459E-5785-40F2-A384-0C5155DBDBD8}"/>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Browser_4" title="Icon of a website or an app window">
              <a:extLst>
                <a:ext uri="{FF2B5EF4-FFF2-40B4-BE49-F238E27FC236}">
                  <a16:creationId xmlns:a16="http://schemas.microsoft.com/office/drawing/2014/main" id="{E81F1722-029E-4DB8-8AD5-0CFEF96AB5D8}"/>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94" name="Group 193">
            <a:extLst>
              <a:ext uri="{FF2B5EF4-FFF2-40B4-BE49-F238E27FC236}">
                <a16:creationId xmlns:a16="http://schemas.microsoft.com/office/drawing/2014/main" id="{579B98A8-7D71-4BCC-8E97-7AC56A4520B8}"/>
              </a:ext>
            </a:extLst>
          </p:cNvPr>
          <p:cNvGrpSpPr>
            <a:grpSpLocks noChangeAspect="1"/>
          </p:cNvGrpSpPr>
          <p:nvPr/>
        </p:nvGrpSpPr>
        <p:grpSpPr>
          <a:xfrm>
            <a:off x="6070896" y="4243291"/>
            <a:ext cx="466302" cy="466302"/>
            <a:chOff x="4294815" y="4541652"/>
            <a:chExt cx="532130" cy="532130"/>
          </a:xfrm>
        </p:grpSpPr>
        <p:sp useBgFill="1">
          <p:nvSpPr>
            <p:cNvPr id="195" name="Oval 194">
              <a:extLst>
                <a:ext uri="{FF2B5EF4-FFF2-40B4-BE49-F238E27FC236}">
                  <a16:creationId xmlns:a16="http://schemas.microsoft.com/office/drawing/2014/main" id="{BECDB5DB-DFCB-48C8-87EB-D470CB4B906F}"/>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Browser" title="Icon of a browser window">
              <a:extLst>
                <a:ext uri="{FF2B5EF4-FFF2-40B4-BE49-F238E27FC236}">
                  <a16:creationId xmlns:a16="http://schemas.microsoft.com/office/drawing/2014/main" id="{9D689C18-05ED-41D8-B630-7233C16328C7}"/>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04" name="Group 203">
            <a:extLst>
              <a:ext uri="{FF2B5EF4-FFF2-40B4-BE49-F238E27FC236}">
                <a16:creationId xmlns:a16="http://schemas.microsoft.com/office/drawing/2014/main" id="{679350B5-742A-4302-9923-E126507848EA}"/>
              </a:ext>
            </a:extLst>
          </p:cNvPr>
          <p:cNvGrpSpPr>
            <a:grpSpLocks noChangeAspect="1"/>
          </p:cNvGrpSpPr>
          <p:nvPr/>
        </p:nvGrpSpPr>
        <p:grpSpPr>
          <a:xfrm>
            <a:off x="10905795" y="4620949"/>
            <a:ext cx="466302" cy="466302"/>
            <a:chOff x="1140250" y="3639754"/>
            <a:chExt cx="604488" cy="604488"/>
          </a:xfrm>
        </p:grpSpPr>
        <p:sp useBgFill="1">
          <p:nvSpPr>
            <p:cNvPr id="205" name="Oval 204">
              <a:extLst>
                <a:ext uri="{FF2B5EF4-FFF2-40B4-BE49-F238E27FC236}">
                  <a16:creationId xmlns:a16="http://schemas.microsoft.com/office/drawing/2014/main" id="{8B73F305-6985-411E-A35C-E6070E04386A}"/>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Financial_E7BB" title="Icon of a chart made of vertical lines with a line tracing the top of each, turning into an arrow pointing up">
              <a:extLst>
                <a:ext uri="{FF2B5EF4-FFF2-40B4-BE49-F238E27FC236}">
                  <a16:creationId xmlns:a16="http://schemas.microsoft.com/office/drawing/2014/main" id="{5C9B9B6F-6A4D-45CB-B9E1-A3EAD98F3957}"/>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207" name="Group 206">
            <a:extLst>
              <a:ext uri="{FF2B5EF4-FFF2-40B4-BE49-F238E27FC236}">
                <a16:creationId xmlns:a16="http://schemas.microsoft.com/office/drawing/2014/main" id="{6AB666DE-6B3E-4F4D-B65D-02369D56A437}"/>
              </a:ext>
            </a:extLst>
          </p:cNvPr>
          <p:cNvGrpSpPr>
            <a:grpSpLocks noChangeAspect="1"/>
          </p:cNvGrpSpPr>
          <p:nvPr/>
        </p:nvGrpSpPr>
        <p:grpSpPr>
          <a:xfrm>
            <a:off x="9232711" y="3538144"/>
            <a:ext cx="466302" cy="466302"/>
            <a:chOff x="10622587" y="5638640"/>
            <a:chExt cx="457810" cy="457810"/>
          </a:xfrm>
        </p:grpSpPr>
        <p:sp useBgFill="1">
          <p:nvSpPr>
            <p:cNvPr id="208" name="Oval 207">
              <a:extLst>
                <a:ext uri="{FF2B5EF4-FFF2-40B4-BE49-F238E27FC236}">
                  <a16:creationId xmlns:a16="http://schemas.microsoft.com/office/drawing/2014/main" id="{0E48D5BF-6787-4EA7-A260-EBF6110997A9}"/>
                </a:ext>
              </a:extLst>
            </p:cNvPr>
            <p:cNvSpPr/>
            <p:nvPr/>
          </p:nvSpPr>
          <p:spPr bwMode="auto">
            <a:xfrm rot="943274">
              <a:off x="10622587" y="5638640"/>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signal_3" title="Icon of a communication tower with signal lines">
              <a:extLst>
                <a:ext uri="{FF2B5EF4-FFF2-40B4-BE49-F238E27FC236}">
                  <a16:creationId xmlns:a16="http://schemas.microsoft.com/office/drawing/2014/main" id="{4FF7495D-DE8E-41EB-9D4F-0CF3D95C4AEC}"/>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10" name="Group 209">
            <a:extLst>
              <a:ext uri="{FF2B5EF4-FFF2-40B4-BE49-F238E27FC236}">
                <a16:creationId xmlns:a16="http://schemas.microsoft.com/office/drawing/2014/main" id="{B2A6E926-6C76-4189-919D-C629222ECA78}"/>
              </a:ext>
            </a:extLst>
          </p:cNvPr>
          <p:cNvGrpSpPr>
            <a:grpSpLocks noChangeAspect="1"/>
          </p:cNvGrpSpPr>
          <p:nvPr/>
        </p:nvGrpSpPr>
        <p:grpSpPr>
          <a:xfrm>
            <a:off x="9675781" y="4392581"/>
            <a:ext cx="466302" cy="466302"/>
            <a:chOff x="7475573" y="4676210"/>
            <a:chExt cx="498762" cy="498762"/>
          </a:xfrm>
        </p:grpSpPr>
        <p:sp useBgFill="1">
          <p:nvSpPr>
            <p:cNvPr id="211" name="Oval 210">
              <a:extLst>
                <a:ext uri="{FF2B5EF4-FFF2-40B4-BE49-F238E27FC236}">
                  <a16:creationId xmlns:a16="http://schemas.microsoft.com/office/drawing/2014/main" id="{D6AC87E8-A630-41F1-BC5E-ACE3DEA934FC}"/>
                </a:ext>
              </a:extLst>
            </p:cNvPr>
            <p:cNvSpPr/>
            <p:nvPr/>
          </p:nvSpPr>
          <p:spPr bwMode="auto">
            <a:xfrm rot="21111426">
              <a:off x="7475573" y="4676210"/>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server" title="Icon of a server tower">
              <a:extLst>
                <a:ext uri="{FF2B5EF4-FFF2-40B4-BE49-F238E27FC236}">
                  <a16:creationId xmlns:a16="http://schemas.microsoft.com/office/drawing/2014/main" id="{B67BE75C-2470-4674-9566-413019BCE30E}"/>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213" name="Group 212">
            <a:extLst>
              <a:ext uri="{FF2B5EF4-FFF2-40B4-BE49-F238E27FC236}">
                <a16:creationId xmlns:a16="http://schemas.microsoft.com/office/drawing/2014/main" id="{0B8130AC-FABE-4886-A79B-9836A2BDAED6}"/>
              </a:ext>
            </a:extLst>
          </p:cNvPr>
          <p:cNvGrpSpPr>
            <a:grpSpLocks noChangeAspect="1"/>
          </p:cNvGrpSpPr>
          <p:nvPr/>
        </p:nvGrpSpPr>
        <p:grpSpPr>
          <a:xfrm>
            <a:off x="3125577" y="2529012"/>
            <a:ext cx="466302" cy="466302"/>
            <a:chOff x="1126865" y="2366817"/>
            <a:chExt cx="604488" cy="604488"/>
          </a:xfrm>
        </p:grpSpPr>
        <p:sp useBgFill="1">
          <p:nvSpPr>
            <p:cNvPr id="214" name="Oval 213">
              <a:extLst>
                <a:ext uri="{FF2B5EF4-FFF2-40B4-BE49-F238E27FC236}">
                  <a16:creationId xmlns:a16="http://schemas.microsoft.com/office/drawing/2014/main" id="{45E7D6F0-A95C-4EDF-883A-9ACF65E668AF}"/>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Database_EFC7" title="Icon of a cylinder">
              <a:extLst>
                <a:ext uri="{FF2B5EF4-FFF2-40B4-BE49-F238E27FC236}">
                  <a16:creationId xmlns:a16="http://schemas.microsoft.com/office/drawing/2014/main" id="{7BB61741-8AC3-4325-910A-68CAB0387409}"/>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16" name="Group 215">
            <a:extLst>
              <a:ext uri="{FF2B5EF4-FFF2-40B4-BE49-F238E27FC236}">
                <a16:creationId xmlns:a16="http://schemas.microsoft.com/office/drawing/2014/main" id="{9F9539DD-95F2-4190-98E0-0C5AD43E0FDD}"/>
              </a:ext>
            </a:extLst>
          </p:cNvPr>
          <p:cNvGrpSpPr>
            <a:grpSpLocks noChangeAspect="1"/>
          </p:cNvGrpSpPr>
          <p:nvPr/>
        </p:nvGrpSpPr>
        <p:grpSpPr>
          <a:xfrm>
            <a:off x="8738399" y="4387573"/>
            <a:ext cx="466302" cy="466302"/>
            <a:chOff x="3432614" y="1830309"/>
            <a:chExt cx="604488" cy="604488"/>
          </a:xfrm>
        </p:grpSpPr>
        <p:sp useBgFill="1">
          <p:nvSpPr>
            <p:cNvPr id="217" name="Oval 216">
              <a:extLst>
                <a:ext uri="{FF2B5EF4-FFF2-40B4-BE49-F238E27FC236}">
                  <a16:creationId xmlns:a16="http://schemas.microsoft.com/office/drawing/2014/main" id="{FF5F95B1-D99D-4C9D-9CD8-0B44DABF8F18}"/>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brain_2" title="Icon of a brain with circles and connection lines inside">
              <a:extLst>
                <a:ext uri="{FF2B5EF4-FFF2-40B4-BE49-F238E27FC236}">
                  <a16:creationId xmlns:a16="http://schemas.microsoft.com/office/drawing/2014/main" id="{B1B7AC7D-629F-4781-83FA-AF2A56E274E6}"/>
                </a:ext>
              </a:extLst>
            </p:cNvPr>
            <p:cNvSpPr>
              <a:spLocks noChangeAspect="1" noEditPoints="1"/>
            </p:cNvSpPr>
            <p:nvPr/>
          </p:nvSpPr>
          <p:spPr bwMode="auto">
            <a:xfrm>
              <a:off x="3457503" y="1948486"/>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19" name="Group 218">
            <a:extLst>
              <a:ext uri="{FF2B5EF4-FFF2-40B4-BE49-F238E27FC236}">
                <a16:creationId xmlns:a16="http://schemas.microsoft.com/office/drawing/2014/main" id="{E38D6CF9-8D32-402B-AF01-FD65AA10B561}"/>
              </a:ext>
            </a:extLst>
          </p:cNvPr>
          <p:cNvGrpSpPr/>
          <p:nvPr/>
        </p:nvGrpSpPr>
        <p:grpSpPr>
          <a:xfrm>
            <a:off x="6718843" y="3404619"/>
            <a:ext cx="466302" cy="466302"/>
            <a:chOff x="9463232" y="4272032"/>
            <a:chExt cx="457200" cy="457200"/>
          </a:xfrm>
        </p:grpSpPr>
        <p:sp useBgFill="1">
          <p:nvSpPr>
            <p:cNvPr id="220" name="Oval 219">
              <a:extLst>
                <a:ext uri="{FF2B5EF4-FFF2-40B4-BE49-F238E27FC236}">
                  <a16:creationId xmlns:a16="http://schemas.microsoft.com/office/drawing/2014/main" id="{087AA6F9-A69B-4F31-892C-09D890908292}"/>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printer" title="Icon of a printer">
              <a:extLst>
                <a:ext uri="{FF2B5EF4-FFF2-40B4-BE49-F238E27FC236}">
                  <a16:creationId xmlns:a16="http://schemas.microsoft.com/office/drawing/2014/main" id="{01D8462B-55EC-487E-915A-DBBAB3C6014C}"/>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2" name="Group 221">
            <a:extLst>
              <a:ext uri="{FF2B5EF4-FFF2-40B4-BE49-F238E27FC236}">
                <a16:creationId xmlns:a16="http://schemas.microsoft.com/office/drawing/2014/main" id="{494C77F1-7EC3-4B65-B1B2-9EDED833A371}"/>
              </a:ext>
            </a:extLst>
          </p:cNvPr>
          <p:cNvGrpSpPr>
            <a:grpSpLocks noChangeAspect="1"/>
          </p:cNvGrpSpPr>
          <p:nvPr/>
        </p:nvGrpSpPr>
        <p:grpSpPr>
          <a:xfrm>
            <a:off x="4357608" y="4874430"/>
            <a:ext cx="466302" cy="466302"/>
            <a:chOff x="2354380" y="4396466"/>
            <a:chExt cx="572142" cy="572142"/>
          </a:xfrm>
        </p:grpSpPr>
        <p:sp useBgFill="1">
          <p:nvSpPr>
            <p:cNvPr id="223" name="Oval 222">
              <a:extLst>
                <a:ext uri="{FF2B5EF4-FFF2-40B4-BE49-F238E27FC236}">
                  <a16:creationId xmlns:a16="http://schemas.microsoft.com/office/drawing/2014/main" id="{6AE14767-F43E-4002-A25B-A18B4EF98D97}"/>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server_2" title="Icon of a server tower with a padlock on the lower right corner">
              <a:extLst>
                <a:ext uri="{FF2B5EF4-FFF2-40B4-BE49-F238E27FC236}">
                  <a16:creationId xmlns:a16="http://schemas.microsoft.com/office/drawing/2014/main" id="{CD7BD766-96E4-4ED8-B16E-655AD4B2CA0F}"/>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5" name="Group 224">
            <a:extLst>
              <a:ext uri="{FF2B5EF4-FFF2-40B4-BE49-F238E27FC236}">
                <a16:creationId xmlns:a16="http://schemas.microsoft.com/office/drawing/2014/main" id="{EA71E864-AAEF-4B56-B7A5-B11FBFB61C11}"/>
              </a:ext>
            </a:extLst>
          </p:cNvPr>
          <p:cNvGrpSpPr>
            <a:grpSpLocks noChangeAspect="1"/>
          </p:cNvGrpSpPr>
          <p:nvPr/>
        </p:nvGrpSpPr>
        <p:grpSpPr>
          <a:xfrm>
            <a:off x="8334498" y="5176433"/>
            <a:ext cx="466302" cy="466302"/>
            <a:chOff x="6538140" y="5095221"/>
            <a:chExt cx="512584" cy="512584"/>
          </a:xfrm>
        </p:grpSpPr>
        <p:sp useBgFill="1">
          <p:nvSpPr>
            <p:cNvPr id="226" name="Oval 225">
              <a:extLst>
                <a:ext uri="{FF2B5EF4-FFF2-40B4-BE49-F238E27FC236}">
                  <a16:creationId xmlns:a16="http://schemas.microsoft.com/office/drawing/2014/main" id="{CC7254EC-14FE-4A1C-9F4C-EFDB8D5382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watch" title="Icon of a smart watch">
              <a:extLst>
                <a:ext uri="{FF2B5EF4-FFF2-40B4-BE49-F238E27FC236}">
                  <a16:creationId xmlns:a16="http://schemas.microsoft.com/office/drawing/2014/main" id="{A9761689-4AF8-4696-989F-F25D84FCAE4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28" name="Group 227">
            <a:extLst>
              <a:ext uri="{FF2B5EF4-FFF2-40B4-BE49-F238E27FC236}">
                <a16:creationId xmlns:a16="http://schemas.microsoft.com/office/drawing/2014/main" id="{C7A91324-5785-4176-9031-0DD170A93F65}"/>
              </a:ext>
            </a:extLst>
          </p:cNvPr>
          <p:cNvGrpSpPr>
            <a:grpSpLocks noChangeAspect="1"/>
          </p:cNvGrpSpPr>
          <p:nvPr/>
        </p:nvGrpSpPr>
        <p:grpSpPr>
          <a:xfrm>
            <a:off x="6438493" y="5389669"/>
            <a:ext cx="466302" cy="466302"/>
            <a:chOff x="4745624" y="5313894"/>
            <a:chExt cx="604488" cy="604488"/>
          </a:xfrm>
        </p:grpSpPr>
        <p:sp useBgFill="1">
          <p:nvSpPr>
            <p:cNvPr id="229" name="Oval 228">
              <a:extLst>
                <a:ext uri="{FF2B5EF4-FFF2-40B4-BE49-F238E27FC236}">
                  <a16:creationId xmlns:a16="http://schemas.microsoft.com/office/drawing/2014/main" id="{626E88D5-AAF7-4999-ACA7-7E9EF6B610C5}"/>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network_3" title="Icon of a server connected to a network">
              <a:extLst>
                <a:ext uri="{FF2B5EF4-FFF2-40B4-BE49-F238E27FC236}">
                  <a16:creationId xmlns:a16="http://schemas.microsoft.com/office/drawing/2014/main" id="{970133D4-99FE-43F4-BA95-1BE1793AE43D}"/>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31" name="Group 230">
            <a:extLst>
              <a:ext uri="{FF2B5EF4-FFF2-40B4-BE49-F238E27FC236}">
                <a16:creationId xmlns:a16="http://schemas.microsoft.com/office/drawing/2014/main" id="{CCA6DF7A-CCF8-45FC-9793-BEBF9DAD69B7}"/>
              </a:ext>
            </a:extLst>
          </p:cNvPr>
          <p:cNvGrpSpPr/>
          <p:nvPr/>
        </p:nvGrpSpPr>
        <p:grpSpPr>
          <a:xfrm>
            <a:off x="7170347" y="4561476"/>
            <a:ext cx="466302" cy="466302"/>
            <a:chOff x="9689149" y="5198375"/>
            <a:chExt cx="457200" cy="457200"/>
          </a:xfrm>
        </p:grpSpPr>
        <p:sp useBgFill="1">
          <p:nvSpPr>
            <p:cNvPr id="232" name="Oval 231">
              <a:extLst>
                <a:ext uri="{FF2B5EF4-FFF2-40B4-BE49-F238E27FC236}">
                  <a16:creationId xmlns:a16="http://schemas.microsoft.com/office/drawing/2014/main" id="{C28CA12E-80D4-4310-8D62-36373A9C50B4}"/>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scanner_2" title="Icon of a barcode scanner">
              <a:extLst>
                <a:ext uri="{FF2B5EF4-FFF2-40B4-BE49-F238E27FC236}">
                  <a16:creationId xmlns:a16="http://schemas.microsoft.com/office/drawing/2014/main" id="{81EB4E46-E387-43FF-9BDB-90E6D22BB612}"/>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34" name="Group 233">
            <a:extLst>
              <a:ext uri="{FF2B5EF4-FFF2-40B4-BE49-F238E27FC236}">
                <a16:creationId xmlns:a16="http://schemas.microsoft.com/office/drawing/2014/main" id="{628AECBC-94A2-4C85-AAB4-B15941A05741}"/>
              </a:ext>
            </a:extLst>
          </p:cNvPr>
          <p:cNvGrpSpPr>
            <a:grpSpLocks noChangeAspect="1"/>
          </p:cNvGrpSpPr>
          <p:nvPr/>
        </p:nvGrpSpPr>
        <p:grpSpPr>
          <a:xfrm>
            <a:off x="10435076" y="3981948"/>
            <a:ext cx="466302" cy="466302"/>
            <a:chOff x="8372808" y="4282304"/>
            <a:chExt cx="542496" cy="542496"/>
          </a:xfrm>
        </p:grpSpPr>
        <p:sp useBgFill="1">
          <p:nvSpPr>
            <p:cNvPr id="235" name="Oval 234">
              <a:extLst>
                <a:ext uri="{FF2B5EF4-FFF2-40B4-BE49-F238E27FC236}">
                  <a16:creationId xmlns:a16="http://schemas.microsoft.com/office/drawing/2014/main" id="{18F04BEA-4BD1-4BA3-976C-2D73BD4FB50E}"/>
                </a:ext>
              </a:extLst>
            </p:cNvPr>
            <p:cNvSpPr/>
            <p:nvPr/>
          </p:nvSpPr>
          <p:spPr bwMode="auto">
            <a:xfrm rot="2938855">
              <a:off x="8372808" y="4282304"/>
              <a:ext cx="542496" cy="54249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CellPhone_E8EA" title="Icon of a cellphone">
              <a:extLst>
                <a:ext uri="{FF2B5EF4-FFF2-40B4-BE49-F238E27FC236}">
                  <a16:creationId xmlns:a16="http://schemas.microsoft.com/office/drawing/2014/main" id="{F3D7853E-1387-4B2F-AF28-D796BF30FD6A}"/>
                </a:ext>
              </a:extLst>
            </p:cNvPr>
            <p:cNvSpPr>
              <a:spLocks noChangeAspect="1" noEditPoints="1"/>
            </p:cNvSpPr>
            <p:nvPr/>
          </p:nvSpPr>
          <p:spPr bwMode="auto">
            <a:xfrm>
              <a:off x="8537022" y="4363327"/>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37" name="Group 236">
            <a:extLst>
              <a:ext uri="{FF2B5EF4-FFF2-40B4-BE49-F238E27FC236}">
                <a16:creationId xmlns:a16="http://schemas.microsoft.com/office/drawing/2014/main" id="{06C72A55-6515-463F-8D44-37863360F5EA}"/>
              </a:ext>
            </a:extLst>
          </p:cNvPr>
          <p:cNvGrpSpPr>
            <a:grpSpLocks noChangeAspect="1"/>
          </p:cNvGrpSpPr>
          <p:nvPr/>
        </p:nvGrpSpPr>
        <p:grpSpPr>
          <a:xfrm>
            <a:off x="10191021" y="5131691"/>
            <a:ext cx="466302" cy="466302"/>
            <a:chOff x="8424907" y="5060951"/>
            <a:chExt cx="604488" cy="604488"/>
          </a:xfrm>
        </p:grpSpPr>
        <p:sp useBgFill="1">
          <p:nvSpPr>
            <p:cNvPr id="238" name="Oval 237">
              <a:extLst>
                <a:ext uri="{FF2B5EF4-FFF2-40B4-BE49-F238E27FC236}">
                  <a16:creationId xmlns:a16="http://schemas.microsoft.com/office/drawing/2014/main" id="{F28F5E3B-9FC5-47D4-B742-3E0794501AA2}"/>
                </a:ext>
              </a:extLst>
            </p:cNvPr>
            <p:cNvSpPr/>
            <p:nvPr/>
          </p:nvSpPr>
          <p:spPr bwMode="auto">
            <a:xfrm rot="829071">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Laptop_E770" title="Icon of a laptop">
              <a:extLst>
                <a:ext uri="{FF2B5EF4-FFF2-40B4-BE49-F238E27FC236}">
                  <a16:creationId xmlns:a16="http://schemas.microsoft.com/office/drawing/2014/main" id="{96CF428D-6BF1-423C-9E96-36AD6CC9DB73}"/>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0" name="Group 239">
            <a:extLst>
              <a:ext uri="{FF2B5EF4-FFF2-40B4-BE49-F238E27FC236}">
                <a16:creationId xmlns:a16="http://schemas.microsoft.com/office/drawing/2014/main" id="{997E5666-AA3E-46E4-A39D-5E02EB2DCD36}"/>
              </a:ext>
            </a:extLst>
          </p:cNvPr>
          <p:cNvGrpSpPr>
            <a:grpSpLocks noChangeAspect="1"/>
          </p:cNvGrpSpPr>
          <p:nvPr/>
        </p:nvGrpSpPr>
        <p:grpSpPr>
          <a:xfrm>
            <a:off x="9134906" y="5715462"/>
            <a:ext cx="466302" cy="466302"/>
            <a:chOff x="7389406" y="5633327"/>
            <a:chExt cx="604488" cy="604488"/>
          </a:xfrm>
        </p:grpSpPr>
        <p:sp useBgFill="1">
          <p:nvSpPr>
            <p:cNvPr id="241" name="Oval 240">
              <a:extLst>
                <a:ext uri="{FF2B5EF4-FFF2-40B4-BE49-F238E27FC236}">
                  <a16:creationId xmlns:a16="http://schemas.microsoft.com/office/drawing/2014/main" id="{1B71B33C-A47F-468D-8AAC-F13271CDE0E6}"/>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Devices3_EA6C" title="Icon of a cellphone in front of a monitor">
              <a:extLst>
                <a:ext uri="{FF2B5EF4-FFF2-40B4-BE49-F238E27FC236}">
                  <a16:creationId xmlns:a16="http://schemas.microsoft.com/office/drawing/2014/main" id="{3110CB77-D756-4D4C-932B-80B5B8EFDA15}"/>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3" name="Group 242">
            <a:extLst>
              <a:ext uri="{FF2B5EF4-FFF2-40B4-BE49-F238E27FC236}">
                <a16:creationId xmlns:a16="http://schemas.microsoft.com/office/drawing/2014/main" id="{43CE05E7-7401-4B77-8448-2375CEEC1F97}"/>
              </a:ext>
            </a:extLst>
          </p:cNvPr>
          <p:cNvGrpSpPr>
            <a:grpSpLocks noChangeAspect="1"/>
          </p:cNvGrpSpPr>
          <p:nvPr/>
        </p:nvGrpSpPr>
        <p:grpSpPr>
          <a:xfrm>
            <a:off x="4160140" y="2746800"/>
            <a:ext cx="466302" cy="466302"/>
            <a:chOff x="2918031" y="2453893"/>
            <a:chExt cx="475798" cy="475798"/>
          </a:xfrm>
        </p:grpSpPr>
        <p:sp useBgFill="1">
          <p:nvSpPr>
            <p:cNvPr id="244" name="Oval 243">
              <a:extLst>
                <a:ext uri="{FF2B5EF4-FFF2-40B4-BE49-F238E27FC236}">
                  <a16:creationId xmlns:a16="http://schemas.microsoft.com/office/drawing/2014/main" id="{3C085FF5-E46D-49CD-966F-962853F8F55B}"/>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obot_E99A" title="Icon of a robot">
              <a:extLst>
                <a:ext uri="{FF2B5EF4-FFF2-40B4-BE49-F238E27FC236}">
                  <a16:creationId xmlns:a16="http://schemas.microsoft.com/office/drawing/2014/main" id="{E71A8954-70C4-4E7D-98F6-E0D2E62ECD87}"/>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6" name="Group 245">
            <a:extLst>
              <a:ext uri="{FF2B5EF4-FFF2-40B4-BE49-F238E27FC236}">
                <a16:creationId xmlns:a16="http://schemas.microsoft.com/office/drawing/2014/main" id="{47CC68AB-CB1F-4138-BC31-E3A0F37DE96A}"/>
              </a:ext>
            </a:extLst>
          </p:cNvPr>
          <p:cNvGrpSpPr>
            <a:grpSpLocks noChangeAspect="1"/>
          </p:cNvGrpSpPr>
          <p:nvPr/>
        </p:nvGrpSpPr>
        <p:grpSpPr>
          <a:xfrm>
            <a:off x="2516488" y="6013587"/>
            <a:ext cx="466302" cy="466302"/>
            <a:chOff x="10742419" y="4392663"/>
            <a:chExt cx="503962" cy="503962"/>
          </a:xfrm>
        </p:grpSpPr>
        <p:sp useBgFill="1">
          <p:nvSpPr>
            <p:cNvPr id="247" name="Oval 246">
              <a:extLst>
                <a:ext uri="{FF2B5EF4-FFF2-40B4-BE49-F238E27FC236}">
                  <a16:creationId xmlns:a16="http://schemas.microsoft.com/office/drawing/2014/main" id="{CF076BE7-E20F-42E1-9905-5DA3C0D79287}"/>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camera_4" title="Icon of a security camera">
              <a:extLst>
                <a:ext uri="{FF2B5EF4-FFF2-40B4-BE49-F238E27FC236}">
                  <a16:creationId xmlns:a16="http://schemas.microsoft.com/office/drawing/2014/main" id="{AA943B61-1391-4D3E-86D6-8F7041301B06}"/>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49" name="Group 248">
            <a:extLst>
              <a:ext uri="{FF2B5EF4-FFF2-40B4-BE49-F238E27FC236}">
                <a16:creationId xmlns:a16="http://schemas.microsoft.com/office/drawing/2014/main" id="{D623B022-D9F2-402D-A397-8F05DD8CA88E}"/>
              </a:ext>
            </a:extLst>
          </p:cNvPr>
          <p:cNvGrpSpPr>
            <a:grpSpLocks noChangeAspect="1"/>
          </p:cNvGrpSpPr>
          <p:nvPr/>
        </p:nvGrpSpPr>
        <p:grpSpPr>
          <a:xfrm>
            <a:off x="4983246" y="1715937"/>
            <a:ext cx="466302" cy="466302"/>
            <a:chOff x="1991812" y="2055341"/>
            <a:chExt cx="531570" cy="531570"/>
          </a:xfrm>
        </p:grpSpPr>
        <p:sp useBgFill="1">
          <p:nvSpPr>
            <p:cNvPr id="250" name="Oval 249">
              <a:extLst>
                <a:ext uri="{FF2B5EF4-FFF2-40B4-BE49-F238E27FC236}">
                  <a16:creationId xmlns:a16="http://schemas.microsoft.com/office/drawing/2014/main" id="{82045330-BEDE-4C03-B941-0043B119D49A}"/>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1" name="chip" title="Icon of a computer chip">
              <a:extLst>
                <a:ext uri="{FF2B5EF4-FFF2-40B4-BE49-F238E27FC236}">
                  <a16:creationId xmlns:a16="http://schemas.microsoft.com/office/drawing/2014/main" id="{8C4DDC2D-9577-4FB9-9FE0-F049D7BA1AC4}"/>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52" name="Group 251">
            <a:extLst>
              <a:ext uri="{FF2B5EF4-FFF2-40B4-BE49-F238E27FC236}">
                <a16:creationId xmlns:a16="http://schemas.microsoft.com/office/drawing/2014/main" id="{F57F0ED5-2A04-42D8-8BC3-10FEA2CC296F}"/>
              </a:ext>
            </a:extLst>
          </p:cNvPr>
          <p:cNvGrpSpPr>
            <a:grpSpLocks noChangeAspect="1"/>
          </p:cNvGrpSpPr>
          <p:nvPr/>
        </p:nvGrpSpPr>
        <p:grpSpPr>
          <a:xfrm>
            <a:off x="5730859" y="2849094"/>
            <a:ext cx="466302" cy="466302"/>
            <a:chOff x="4333356" y="2180217"/>
            <a:chExt cx="604488" cy="604488"/>
          </a:xfrm>
        </p:grpSpPr>
        <p:sp useBgFill="1">
          <p:nvSpPr>
            <p:cNvPr id="253" name="Oval 252">
              <a:extLst>
                <a:ext uri="{FF2B5EF4-FFF2-40B4-BE49-F238E27FC236}">
                  <a16:creationId xmlns:a16="http://schemas.microsoft.com/office/drawing/2014/main" id="{E0259C01-03BE-4D5B-A150-9BF09A0CAD9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4" name="Browser_2" title="Icon of a browser window with a home symbol inside">
              <a:extLst>
                <a:ext uri="{FF2B5EF4-FFF2-40B4-BE49-F238E27FC236}">
                  <a16:creationId xmlns:a16="http://schemas.microsoft.com/office/drawing/2014/main" id="{CFA6CCA5-6CEC-4136-95F3-910DEDF6D9F5}"/>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55" name="Group 254">
            <a:extLst>
              <a:ext uri="{FF2B5EF4-FFF2-40B4-BE49-F238E27FC236}">
                <a16:creationId xmlns:a16="http://schemas.microsoft.com/office/drawing/2014/main" id="{31EE4C94-19DE-4166-9873-A601D3CC0971}"/>
              </a:ext>
            </a:extLst>
          </p:cNvPr>
          <p:cNvGrpSpPr>
            <a:grpSpLocks noChangeAspect="1"/>
          </p:cNvGrpSpPr>
          <p:nvPr/>
        </p:nvGrpSpPr>
        <p:grpSpPr>
          <a:xfrm>
            <a:off x="4949591" y="5778850"/>
            <a:ext cx="466302" cy="466302"/>
            <a:chOff x="8096061" y="2308701"/>
            <a:chExt cx="493034" cy="493034"/>
          </a:xfrm>
        </p:grpSpPr>
        <p:sp useBgFill="1">
          <p:nvSpPr>
            <p:cNvPr id="256" name="Oval 255">
              <a:extLst>
                <a:ext uri="{FF2B5EF4-FFF2-40B4-BE49-F238E27FC236}">
                  <a16:creationId xmlns:a16="http://schemas.microsoft.com/office/drawing/2014/main" id="{1B789697-7330-484B-8E66-4A3DAA222E06}"/>
                </a:ext>
              </a:extLst>
            </p:cNvPr>
            <p:cNvSpPr/>
            <p:nvPr/>
          </p:nvSpPr>
          <p:spPr bwMode="auto">
            <a:xfrm rot="499123">
              <a:off x="8096061" y="2308701"/>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girl" title="Icon of a young woman">
              <a:extLst>
                <a:ext uri="{FF2B5EF4-FFF2-40B4-BE49-F238E27FC236}">
                  <a16:creationId xmlns:a16="http://schemas.microsoft.com/office/drawing/2014/main" id="{B0F4B9DC-21B5-4417-81BB-A7A027814B96}"/>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58" name="Group 257">
            <a:extLst>
              <a:ext uri="{FF2B5EF4-FFF2-40B4-BE49-F238E27FC236}">
                <a16:creationId xmlns:a16="http://schemas.microsoft.com/office/drawing/2014/main" id="{52FB40E0-01FA-4745-B75B-D2D0D8901BB8}"/>
              </a:ext>
            </a:extLst>
          </p:cNvPr>
          <p:cNvGrpSpPr>
            <a:grpSpLocks noChangeAspect="1"/>
          </p:cNvGrpSpPr>
          <p:nvPr/>
        </p:nvGrpSpPr>
        <p:grpSpPr>
          <a:xfrm>
            <a:off x="9020284" y="2595284"/>
            <a:ext cx="466302" cy="466302"/>
            <a:chOff x="7390889" y="2022303"/>
            <a:chExt cx="507144" cy="507144"/>
          </a:xfrm>
        </p:grpSpPr>
        <p:sp useBgFill="1">
          <p:nvSpPr>
            <p:cNvPr id="259" name="Oval 258">
              <a:extLst>
                <a:ext uri="{FF2B5EF4-FFF2-40B4-BE49-F238E27FC236}">
                  <a16:creationId xmlns:a16="http://schemas.microsoft.com/office/drawing/2014/main" id="{8D7DC6FB-6505-4079-89E0-C95F499A550B}"/>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girl_2" title="Icon of a woman">
              <a:extLst>
                <a:ext uri="{FF2B5EF4-FFF2-40B4-BE49-F238E27FC236}">
                  <a16:creationId xmlns:a16="http://schemas.microsoft.com/office/drawing/2014/main" id="{596938FD-0EB4-469F-B369-CCA6DB8E04C5}"/>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61" name="Group 260">
            <a:extLst>
              <a:ext uri="{FF2B5EF4-FFF2-40B4-BE49-F238E27FC236}">
                <a16:creationId xmlns:a16="http://schemas.microsoft.com/office/drawing/2014/main" id="{12AD5D5E-1236-48C9-AB66-3D1C0905E6C6}"/>
              </a:ext>
            </a:extLst>
          </p:cNvPr>
          <p:cNvGrpSpPr>
            <a:grpSpLocks noChangeAspect="1"/>
          </p:cNvGrpSpPr>
          <p:nvPr/>
        </p:nvGrpSpPr>
        <p:grpSpPr>
          <a:xfrm>
            <a:off x="10308383" y="2507364"/>
            <a:ext cx="466302" cy="466302"/>
            <a:chOff x="9083273" y="2224226"/>
            <a:chExt cx="493034" cy="493034"/>
          </a:xfrm>
        </p:grpSpPr>
        <p:sp useBgFill="1">
          <p:nvSpPr>
            <p:cNvPr id="262" name="Oval 261">
              <a:extLst>
                <a:ext uri="{FF2B5EF4-FFF2-40B4-BE49-F238E27FC236}">
                  <a16:creationId xmlns:a16="http://schemas.microsoft.com/office/drawing/2014/main" id="{88C1A60C-04C3-42FA-8B6D-1B42B52F66EC}"/>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boy" title="Icon of a man">
              <a:extLst>
                <a:ext uri="{FF2B5EF4-FFF2-40B4-BE49-F238E27FC236}">
                  <a16:creationId xmlns:a16="http://schemas.microsoft.com/office/drawing/2014/main" id="{69280B8B-66B1-463A-85B6-ED5F2363ABCE}"/>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264" name="Group 263">
            <a:extLst>
              <a:ext uri="{FF2B5EF4-FFF2-40B4-BE49-F238E27FC236}">
                <a16:creationId xmlns:a16="http://schemas.microsoft.com/office/drawing/2014/main" id="{A7698FED-231B-4535-83BF-11BEB96D036E}"/>
              </a:ext>
            </a:extLst>
          </p:cNvPr>
          <p:cNvGrpSpPr>
            <a:grpSpLocks noChangeAspect="1"/>
          </p:cNvGrpSpPr>
          <p:nvPr/>
        </p:nvGrpSpPr>
        <p:grpSpPr>
          <a:xfrm>
            <a:off x="7913477" y="2819005"/>
            <a:ext cx="466302" cy="466302"/>
            <a:chOff x="3581379" y="3092968"/>
            <a:chExt cx="604488" cy="604488"/>
          </a:xfrm>
        </p:grpSpPr>
        <p:sp useBgFill="1">
          <p:nvSpPr>
            <p:cNvPr id="265" name="Oval 264">
              <a:extLst>
                <a:ext uri="{FF2B5EF4-FFF2-40B4-BE49-F238E27FC236}">
                  <a16:creationId xmlns:a16="http://schemas.microsoft.com/office/drawing/2014/main" id="{F5EA5C63-86AB-408A-8877-70EF328283DE}"/>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mail" title="Icon of an envelope">
              <a:extLst>
                <a:ext uri="{FF2B5EF4-FFF2-40B4-BE49-F238E27FC236}">
                  <a16:creationId xmlns:a16="http://schemas.microsoft.com/office/drawing/2014/main" id="{2553ABA3-17C6-4607-8CB2-12CD512C4093}"/>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267" name="Group 266">
            <a:extLst>
              <a:ext uri="{FF2B5EF4-FFF2-40B4-BE49-F238E27FC236}">
                <a16:creationId xmlns:a16="http://schemas.microsoft.com/office/drawing/2014/main" id="{5C972BB2-DC88-4646-80CB-4DD7E6161C9D}"/>
              </a:ext>
            </a:extLst>
          </p:cNvPr>
          <p:cNvGrpSpPr>
            <a:grpSpLocks noChangeAspect="1"/>
          </p:cNvGrpSpPr>
          <p:nvPr/>
        </p:nvGrpSpPr>
        <p:grpSpPr>
          <a:xfrm>
            <a:off x="6271150" y="2174723"/>
            <a:ext cx="466302" cy="466302"/>
            <a:chOff x="4654814" y="1371795"/>
            <a:chExt cx="604488" cy="604488"/>
          </a:xfrm>
        </p:grpSpPr>
        <p:sp useBgFill="1">
          <p:nvSpPr>
            <p:cNvPr id="268" name="Oval 267">
              <a:extLst>
                <a:ext uri="{FF2B5EF4-FFF2-40B4-BE49-F238E27FC236}">
                  <a16:creationId xmlns:a16="http://schemas.microsoft.com/office/drawing/2014/main" id="{0A450E61-9415-4606-8FC8-F9BB5527EDCE}"/>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ActivityFeed_F056" title="Icon of two chat bubbles stacked vertically">
              <a:extLst>
                <a:ext uri="{FF2B5EF4-FFF2-40B4-BE49-F238E27FC236}">
                  <a16:creationId xmlns:a16="http://schemas.microsoft.com/office/drawing/2014/main" id="{ED270249-347A-4178-8356-46D6A8D8B04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70" name="Group 269">
            <a:extLst>
              <a:ext uri="{FF2B5EF4-FFF2-40B4-BE49-F238E27FC236}">
                <a16:creationId xmlns:a16="http://schemas.microsoft.com/office/drawing/2014/main" id="{3A974CF4-ED8A-47FD-81C0-2BEB7BDC8634}"/>
              </a:ext>
            </a:extLst>
          </p:cNvPr>
          <p:cNvGrpSpPr>
            <a:grpSpLocks noChangeAspect="1"/>
          </p:cNvGrpSpPr>
          <p:nvPr/>
        </p:nvGrpSpPr>
        <p:grpSpPr>
          <a:xfrm>
            <a:off x="8010367" y="1830627"/>
            <a:ext cx="466302" cy="466302"/>
            <a:chOff x="6280345" y="1579525"/>
            <a:chExt cx="565440" cy="565440"/>
          </a:xfrm>
        </p:grpSpPr>
        <p:sp useBgFill="1">
          <p:nvSpPr>
            <p:cNvPr id="271" name="Oval 270">
              <a:extLst>
                <a:ext uri="{FF2B5EF4-FFF2-40B4-BE49-F238E27FC236}">
                  <a16:creationId xmlns:a16="http://schemas.microsoft.com/office/drawing/2014/main" id="{70F2D9A3-4B6D-4E00-B97E-62C5ACBC67FB}"/>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people_12" title="Icon of three people">
              <a:extLst>
                <a:ext uri="{FF2B5EF4-FFF2-40B4-BE49-F238E27FC236}">
                  <a16:creationId xmlns:a16="http://schemas.microsoft.com/office/drawing/2014/main" id="{53D5B646-6CBF-40E8-964C-C7DE405DDA5F}"/>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73" name="Group 272">
            <a:extLst>
              <a:ext uri="{FF2B5EF4-FFF2-40B4-BE49-F238E27FC236}">
                <a16:creationId xmlns:a16="http://schemas.microsoft.com/office/drawing/2014/main" id="{7CDC9FDB-A5C9-4FDB-BC9C-8A6D7A98CFF1}"/>
              </a:ext>
            </a:extLst>
          </p:cNvPr>
          <p:cNvGrpSpPr>
            <a:grpSpLocks noChangeAspect="1"/>
          </p:cNvGrpSpPr>
          <p:nvPr/>
        </p:nvGrpSpPr>
        <p:grpSpPr>
          <a:xfrm>
            <a:off x="9953578" y="3201235"/>
            <a:ext cx="466302" cy="466302"/>
            <a:chOff x="3811718" y="5897776"/>
            <a:chExt cx="548640" cy="548640"/>
          </a:xfrm>
        </p:grpSpPr>
        <p:sp useBgFill="1">
          <p:nvSpPr>
            <p:cNvPr id="274" name="Oval 273">
              <a:extLst>
                <a:ext uri="{FF2B5EF4-FFF2-40B4-BE49-F238E27FC236}">
                  <a16:creationId xmlns:a16="http://schemas.microsoft.com/office/drawing/2014/main" id="{A41A913D-64E1-48D6-88E6-76F7465DE969}"/>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people_4" title="Icon of a person">
              <a:extLst>
                <a:ext uri="{FF2B5EF4-FFF2-40B4-BE49-F238E27FC236}">
                  <a16:creationId xmlns:a16="http://schemas.microsoft.com/office/drawing/2014/main" id="{B4ABC773-0937-4BFF-9C97-3575ABD9BF15}"/>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76" name="Group 275">
            <a:extLst>
              <a:ext uri="{FF2B5EF4-FFF2-40B4-BE49-F238E27FC236}">
                <a16:creationId xmlns:a16="http://schemas.microsoft.com/office/drawing/2014/main" id="{FA0BD23E-208F-476E-B2CE-2251F943104E}"/>
              </a:ext>
            </a:extLst>
          </p:cNvPr>
          <p:cNvGrpSpPr>
            <a:grpSpLocks noChangeAspect="1"/>
          </p:cNvGrpSpPr>
          <p:nvPr/>
        </p:nvGrpSpPr>
        <p:grpSpPr>
          <a:xfrm>
            <a:off x="2984301" y="3456541"/>
            <a:ext cx="466302" cy="466302"/>
            <a:chOff x="2134878" y="5897776"/>
            <a:chExt cx="548640" cy="548640"/>
          </a:xfrm>
        </p:grpSpPr>
        <p:sp useBgFill="1">
          <p:nvSpPr>
            <p:cNvPr id="277" name="Oval 276">
              <a:extLst>
                <a:ext uri="{FF2B5EF4-FFF2-40B4-BE49-F238E27FC236}">
                  <a16:creationId xmlns:a16="http://schemas.microsoft.com/office/drawing/2014/main" id="{7D0585BE-6950-4366-8314-3F501C59EEDB}"/>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people_7" title="Icon of two people">
              <a:extLst>
                <a:ext uri="{FF2B5EF4-FFF2-40B4-BE49-F238E27FC236}">
                  <a16:creationId xmlns:a16="http://schemas.microsoft.com/office/drawing/2014/main" id="{A7A40B1F-AD3F-4973-8FA4-3EA1A36F1546}"/>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79" name="Group 278">
            <a:extLst>
              <a:ext uri="{FF2B5EF4-FFF2-40B4-BE49-F238E27FC236}">
                <a16:creationId xmlns:a16="http://schemas.microsoft.com/office/drawing/2014/main" id="{FF592E6E-59F8-49A6-BC7A-B1A374A9F8B2}"/>
              </a:ext>
            </a:extLst>
          </p:cNvPr>
          <p:cNvGrpSpPr>
            <a:grpSpLocks noChangeAspect="1"/>
          </p:cNvGrpSpPr>
          <p:nvPr/>
        </p:nvGrpSpPr>
        <p:grpSpPr>
          <a:xfrm>
            <a:off x="3620021" y="1768945"/>
            <a:ext cx="466303" cy="466302"/>
            <a:chOff x="2929661" y="5897776"/>
            <a:chExt cx="548640" cy="548640"/>
          </a:xfrm>
        </p:grpSpPr>
        <p:sp useBgFill="1">
          <p:nvSpPr>
            <p:cNvPr id="280" name="Oval 279">
              <a:extLst>
                <a:ext uri="{FF2B5EF4-FFF2-40B4-BE49-F238E27FC236}">
                  <a16:creationId xmlns:a16="http://schemas.microsoft.com/office/drawing/2014/main" id="{0A120D67-76FF-4AA6-AE2F-E7F32101265B}"/>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Family_EBDA" title="Icon of a family of people">
              <a:extLst>
                <a:ext uri="{FF2B5EF4-FFF2-40B4-BE49-F238E27FC236}">
                  <a16:creationId xmlns:a16="http://schemas.microsoft.com/office/drawing/2014/main" id="{7AC4C64A-AB9B-4152-821C-9B850762B0C4}"/>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282" name="Group 281" descr="factory icon">
            <a:extLst>
              <a:ext uri="{FF2B5EF4-FFF2-40B4-BE49-F238E27FC236}">
                <a16:creationId xmlns:a16="http://schemas.microsoft.com/office/drawing/2014/main" id="{5C67BD5B-B592-47F1-82CA-6C70E7F6A19E}"/>
              </a:ext>
            </a:extLst>
          </p:cNvPr>
          <p:cNvGrpSpPr>
            <a:grpSpLocks noChangeAspect="1"/>
          </p:cNvGrpSpPr>
          <p:nvPr/>
        </p:nvGrpSpPr>
        <p:grpSpPr>
          <a:xfrm>
            <a:off x="9326000" y="1612324"/>
            <a:ext cx="466302" cy="466302"/>
            <a:chOff x="3888602" y="4110297"/>
            <a:chExt cx="527686" cy="527686"/>
          </a:xfrm>
        </p:grpSpPr>
        <p:sp useBgFill="1">
          <p:nvSpPr>
            <p:cNvPr id="283" name="Oval 282">
              <a:extLst>
                <a:ext uri="{FF2B5EF4-FFF2-40B4-BE49-F238E27FC236}">
                  <a16:creationId xmlns:a16="http://schemas.microsoft.com/office/drawing/2014/main" id="{8B1FCCFA-F33E-48E2-8423-E082B77493A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Freeform 41">
              <a:extLst>
                <a:ext uri="{FF2B5EF4-FFF2-40B4-BE49-F238E27FC236}">
                  <a16:creationId xmlns:a16="http://schemas.microsoft.com/office/drawing/2014/main" id="{260707EB-3345-4467-9DA6-EE9B74302200}"/>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285" name="Group 284">
            <a:extLst>
              <a:ext uri="{FF2B5EF4-FFF2-40B4-BE49-F238E27FC236}">
                <a16:creationId xmlns:a16="http://schemas.microsoft.com/office/drawing/2014/main" id="{74D79DAD-9441-48E3-AADD-0FD2694D127C}"/>
              </a:ext>
            </a:extLst>
          </p:cNvPr>
          <p:cNvGrpSpPr>
            <a:grpSpLocks noChangeAspect="1"/>
          </p:cNvGrpSpPr>
          <p:nvPr/>
        </p:nvGrpSpPr>
        <p:grpSpPr>
          <a:xfrm>
            <a:off x="3826207" y="3928849"/>
            <a:ext cx="466302" cy="466302"/>
            <a:chOff x="2930066" y="5072528"/>
            <a:chExt cx="562530" cy="562530"/>
          </a:xfrm>
        </p:grpSpPr>
        <p:sp useBgFill="1">
          <p:nvSpPr>
            <p:cNvPr id="286" name="Oval 285">
              <a:extLst>
                <a:ext uri="{FF2B5EF4-FFF2-40B4-BE49-F238E27FC236}">
                  <a16:creationId xmlns:a16="http://schemas.microsoft.com/office/drawing/2014/main" id="{04A8AE49-48B6-4D5C-8BCA-AF9DCE10012C}"/>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7" name="Database_EFC7" title="Icon of a cylinder">
              <a:extLst>
                <a:ext uri="{FF2B5EF4-FFF2-40B4-BE49-F238E27FC236}">
                  <a16:creationId xmlns:a16="http://schemas.microsoft.com/office/drawing/2014/main" id="{A317EF16-F820-4404-BD8B-5814BDF981ED}"/>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288" name="Group 287">
            <a:extLst>
              <a:ext uri="{FF2B5EF4-FFF2-40B4-BE49-F238E27FC236}">
                <a16:creationId xmlns:a16="http://schemas.microsoft.com/office/drawing/2014/main" id="{35133492-47B5-4CD1-A91B-DDF52EDF0B85}"/>
              </a:ext>
            </a:extLst>
          </p:cNvPr>
          <p:cNvGrpSpPr>
            <a:grpSpLocks noChangeAspect="1"/>
          </p:cNvGrpSpPr>
          <p:nvPr/>
        </p:nvGrpSpPr>
        <p:grpSpPr>
          <a:xfrm>
            <a:off x="7782557" y="5784531"/>
            <a:ext cx="466302" cy="466302"/>
            <a:chOff x="6063453" y="5701048"/>
            <a:chExt cx="604488" cy="604488"/>
          </a:xfrm>
        </p:grpSpPr>
        <p:sp useBgFill="1">
          <p:nvSpPr>
            <p:cNvPr id="289" name="Oval 288">
              <a:extLst>
                <a:ext uri="{FF2B5EF4-FFF2-40B4-BE49-F238E27FC236}">
                  <a16:creationId xmlns:a16="http://schemas.microsoft.com/office/drawing/2014/main" id="{C797D89A-9C2D-4CA8-80FF-36DF60F5885D}"/>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CA3B10D7-81FD-4CE4-8BE8-38F6D7F1CCE6}"/>
                </a:ext>
              </a:extLst>
            </p:cNvPr>
            <p:cNvGrpSpPr>
              <a:grpSpLocks noChangeAspect="1"/>
            </p:cNvGrpSpPr>
            <p:nvPr/>
          </p:nvGrpSpPr>
          <p:grpSpPr>
            <a:xfrm>
              <a:off x="6165235" y="5794471"/>
              <a:ext cx="400924" cy="331478"/>
              <a:chOff x="6032952" y="5892675"/>
              <a:chExt cx="411480" cy="340208"/>
            </a:xfrm>
          </p:grpSpPr>
          <p:sp>
            <p:nvSpPr>
              <p:cNvPr id="291" name="Freeform 21" title="Icon of an xbox controller">
                <a:extLst>
                  <a:ext uri="{FF2B5EF4-FFF2-40B4-BE49-F238E27FC236}">
                    <a16:creationId xmlns:a16="http://schemas.microsoft.com/office/drawing/2014/main" id="{B0DD8D01-42C9-4DFE-9CAC-C2CBEADE4F6F}"/>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292" name="Xbox" title="Icon of an xbox one">
                <a:extLst>
                  <a:ext uri="{FF2B5EF4-FFF2-40B4-BE49-F238E27FC236}">
                    <a16:creationId xmlns:a16="http://schemas.microsoft.com/office/drawing/2014/main" id="{D9A86586-023E-4DE7-8AF1-94AFBFCCA1F9}"/>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grpSp>
        <p:nvGrpSpPr>
          <p:cNvPr id="102" name="Group 101">
            <a:extLst>
              <a:ext uri="{FF2B5EF4-FFF2-40B4-BE49-F238E27FC236}">
                <a16:creationId xmlns:a16="http://schemas.microsoft.com/office/drawing/2014/main" id="{8FDE5F2C-60CF-49B2-8CA1-E8EFB5745EBC}"/>
              </a:ext>
            </a:extLst>
          </p:cNvPr>
          <p:cNvGrpSpPr/>
          <p:nvPr/>
        </p:nvGrpSpPr>
        <p:grpSpPr>
          <a:xfrm>
            <a:off x="2424893" y="3037862"/>
            <a:ext cx="466302" cy="466302"/>
            <a:chOff x="4835090" y="6953298"/>
            <a:chExt cx="457200" cy="457200"/>
          </a:xfrm>
        </p:grpSpPr>
        <p:sp useBgFill="1">
          <p:nvSpPr>
            <p:cNvPr id="103" name="Oval 102">
              <a:extLst>
                <a:ext uri="{FF2B5EF4-FFF2-40B4-BE49-F238E27FC236}">
                  <a16:creationId xmlns:a16="http://schemas.microsoft.com/office/drawing/2014/main" id="{4298CBCC-E8EA-482D-96BB-E91F307060E9}"/>
                </a:ext>
              </a:extLst>
            </p:cNvPr>
            <p:cNvSpPr/>
            <p:nvPr/>
          </p:nvSpPr>
          <p:spPr bwMode="auto">
            <a:xfrm>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rain2_EA0E" title="Icon of a train">
              <a:extLst>
                <a:ext uri="{FF2B5EF4-FFF2-40B4-BE49-F238E27FC236}">
                  <a16:creationId xmlns:a16="http://schemas.microsoft.com/office/drawing/2014/main" id="{B0B355D2-F95E-4DD4-BFEF-06089CD022DF}"/>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5" name="Group 104">
            <a:extLst>
              <a:ext uri="{FF2B5EF4-FFF2-40B4-BE49-F238E27FC236}">
                <a16:creationId xmlns:a16="http://schemas.microsoft.com/office/drawing/2014/main" id="{CA0FB5D6-3ED4-4B9F-B216-4D0500149270}"/>
              </a:ext>
            </a:extLst>
          </p:cNvPr>
          <p:cNvGrpSpPr/>
          <p:nvPr/>
        </p:nvGrpSpPr>
        <p:grpSpPr>
          <a:xfrm>
            <a:off x="10473110" y="5622647"/>
            <a:ext cx="466302" cy="466302"/>
            <a:chOff x="4165619" y="6953298"/>
            <a:chExt cx="457200" cy="457200"/>
          </a:xfrm>
        </p:grpSpPr>
        <p:sp useBgFill="1">
          <p:nvSpPr>
            <p:cNvPr id="106" name="Oval 105">
              <a:extLst>
                <a:ext uri="{FF2B5EF4-FFF2-40B4-BE49-F238E27FC236}">
                  <a16:creationId xmlns:a16="http://schemas.microsoft.com/office/drawing/2014/main" id="{DD5F9EA5-9110-49EF-94A1-E80D4A9A7353}"/>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Airplane_E709" title="Icon of an airplane">
              <a:extLst>
                <a:ext uri="{FF2B5EF4-FFF2-40B4-BE49-F238E27FC236}">
                  <a16:creationId xmlns:a16="http://schemas.microsoft.com/office/drawing/2014/main" id="{2CFF4CC6-7C58-4B38-8364-3A3408235A63}"/>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08" name="Group 107">
            <a:extLst>
              <a:ext uri="{FF2B5EF4-FFF2-40B4-BE49-F238E27FC236}">
                <a16:creationId xmlns:a16="http://schemas.microsoft.com/office/drawing/2014/main" id="{AE2BEAC7-4FF1-44B5-B04E-8A5214940357}"/>
              </a:ext>
            </a:extLst>
          </p:cNvPr>
          <p:cNvGrpSpPr/>
          <p:nvPr/>
        </p:nvGrpSpPr>
        <p:grpSpPr>
          <a:xfrm>
            <a:off x="11138945" y="2900916"/>
            <a:ext cx="466302" cy="466302"/>
            <a:chOff x="5485511" y="6953298"/>
            <a:chExt cx="457200" cy="457200"/>
          </a:xfrm>
        </p:grpSpPr>
        <p:sp useBgFill="1">
          <p:nvSpPr>
            <p:cNvPr id="109" name="Oval 108">
              <a:extLst>
                <a:ext uri="{FF2B5EF4-FFF2-40B4-BE49-F238E27FC236}">
                  <a16:creationId xmlns:a16="http://schemas.microsoft.com/office/drawing/2014/main" id="{D190B326-3170-4DA6-B168-44D66D667DCB}"/>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mperature_med" title="Icon of a thermometer showing medium temperature">
              <a:extLst>
                <a:ext uri="{FF2B5EF4-FFF2-40B4-BE49-F238E27FC236}">
                  <a16:creationId xmlns:a16="http://schemas.microsoft.com/office/drawing/2014/main" id="{443ACD97-A77D-42F2-835B-0E2F9C449D7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1" name="Group 110">
            <a:extLst>
              <a:ext uri="{FF2B5EF4-FFF2-40B4-BE49-F238E27FC236}">
                <a16:creationId xmlns:a16="http://schemas.microsoft.com/office/drawing/2014/main" id="{3110D1C0-6DE9-4279-9D5B-F3B28EFF1A6A}"/>
              </a:ext>
            </a:extLst>
          </p:cNvPr>
          <p:cNvGrpSpPr/>
          <p:nvPr/>
        </p:nvGrpSpPr>
        <p:grpSpPr>
          <a:xfrm>
            <a:off x="6996166" y="1608319"/>
            <a:ext cx="466302" cy="466302"/>
            <a:chOff x="3534248" y="6953298"/>
            <a:chExt cx="457200" cy="457200"/>
          </a:xfrm>
        </p:grpSpPr>
        <p:sp useBgFill="1">
          <p:nvSpPr>
            <p:cNvPr id="112" name="Oval 111">
              <a:extLst>
                <a:ext uri="{FF2B5EF4-FFF2-40B4-BE49-F238E27FC236}">
                  <a16:creationId xmlns:a16="http://schemas.microsoft.com/office/drawing/2014/main" id="{EEC4C08C-86DA-4242-91FF-2652F3B4369D}"/>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bot_3" title="Icon of two chevron brackets with two dots between them">
              <a:extLst>
                <a:ext uri="{FF2B5EF4-FFF2-40B4-BE49-F238E27FC236}">
                  <a16:creationId xmlns:a16="http://schemas.microsoft.com/office/drawing/2014/main" id="{676991C9-5AC8-43D1-909A-8F77621D62CD}"/>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14" name="Group 113">
            <a:extLst>
              <a:ext uri="{FF2B5EF4-FFF2-40B4-BE49-F238E27FC236}">
                <a16:creationId xmlns:a16="http://schemas.microsoft.com/office/drawing/2014/main" id="{3E7306C7-2739-445D-A729-477EC79B28D3}"/>
              </a:ext>
            </a:extLst>
          </p:cNvPr>
          <p:cNvGrpSpPr/>
          <p:nvPr/>
        </p:nvGrpSpPr>
        <p:grpSpPr>
          <a:xfrm>
            <a:off x="2661247" y="1647250"/>
            <a:ext cx="466302" cy="466302"/>
            <a:chOff x="6135932" y="6953298"/>
            <a:chExt cx="457200" cy="457200"/>
          </a:xfrm>
        </p:grpSpPr>
        <p:sp useBgFill="1">
          <p:nvSpPr>
            <p:cNvPr id="115" name="Oval 114">
              <a:extLst>
                <a:ext uri="{FF2B5EF4-FFF2-40B4-BE49-F238E27FC236}">
                  <a16:creationId xmlns:a16="http://schemas.microsoft.com/office/drawing/2014/main" id="{D80F4062-62E8-4173-B127-D19816D2D085}"/>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speedometer_2" title="Icon of a spedometer showing fast speed">
              <a:extLst>
                <a:ext uri="{FF2B5EF4-FFF2-40B4-BE49-F238E27FC236}">
                  <a16:creationId xmlns:a16="http://schemas.microsoft.com/office/drawing/2014/main" id="{46A149C1-4C2B-4488-8747-731B8EA75F86}"/>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7" name="Group 116">
            <a:extLst>
              <a:ext uri="{FF2B5EF4-FFF2-40B4-BE49-F238E27FC236}">
                <a16:creationId xmlns:a16="http://schemas.microsoft.com/office/drawing/2014/main" id="{1EC4C8F2-3F18-4E67-87BF-C14CFE2C0F83}"/>
              </a:ext>
            </a:extLst>
          </p:cNvPr>
          <p:cNvGrpSpPr/>
          <p:nvPr/>
        </p:nvGrpSpPr>
        <p:grpSpPr>
          <a:xfrm>
            <a:off x="5231267" y="3844762"/>
            <a:ext cx="466302" cy="466302"/>
            <a:chOff x="6786353" y="6953298"/>
            <a:chExt cx="457200" cy="457200"/>
          </a:xfrm>
        </p:grpSpPr>
        <p:sp useBgFill="1">
          <p:nvSpPr>
            <p:cNvPr id="118" name="Oval 117">
              <a:extLst>
                <a:ext uri="{FF2B5EF4-FFF2-40B4-BE49-F238E27FC236}">
                  <a16:creationId xmlns:a16="http://schemas.microsoft.com/office/drawing/2014/main" id="{C5282858-DCA4-4BDB-9F37-7CA4520AE53A}"/>
                </a:ext>
              </a:extLst>
            </p:cNvPr>
            <p:cNvSpPr/>
            <p:nvPr/>
          </p:nvSpPr>
          <p:spPr bwMode="auto">
            <a:xfrm>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plant_3" title="Icon of three stalks of wheat">
              <a:extLst>
                <a:ext uri="{FF2B5EF4-FFF2-40B4-BE49-F238E27FC236}">
                  <a16:creationId xmlns:a16="http://schemas.microsoft.com/office/drawing/2014/main" id="{14C583CE-C11D-45E4-A246-CE83911121E9}"/>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20" name="Group 119">
            <a:extLst>
              <a:ext uri="{FF2B5EF4-FFF2-40B4-BE49-F238E27FC236}">
                <a16:creationId xmlns:a16="http://schemas.microsoft.com/office/drawing/2014/main" id="{4DE15D66-D3BD-4B09-A414-971117746BA9}"/>
              </a:ext>
            </a:extLst>
          </p:cNvPr>
          <p:cNvGrpSpPr/>
          <p:nvPr/>
        </p:nvGrpSpPr>
        <p:grpSpPr>
          <a:xfrm>
            <a:off x="4568362" y="3329374"/>
            <a:ext cx="466302" cy="466302"/>
            <a:chOff x="1724949" y="2851929"/>
            <a:chExt cx="457200" cy="457200"/>
          </a:xfrm>
        </p:grpSpPr>
        <p:sp useBgFill="1">
          <p:nvSpPr>
            <p:cNvPr id="121" name="Oval 120">
              <a:extLst>
                <a:ext uri="{FF2B5EF4-FFF2-40B4-BE49-F238E27FC236}">
                  <a16:creationId xmlns:a16="http://schemas.microsoft.com/office/drawing/2014/main" id="{FE65044A-E4DE-4A64-B3C8-E17E2D47D1C5}"/>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 name="Picture 2" descr="See the source image">
              <a:extLst>
                <a:ext uri="{FF2B5EF4-FFF2-40B4-BE49-F238E27FC236}">
                  <a16:creationId xmlns:a16="http://schemas.microsoft.com/office/drawing/2014/main" id="{2947C9D6-BD17-4BBA-A785-54A768635199}"/>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7842E6D8-95E5-4DC5-A029-92CB88E42A42}"/>
              </a:ext>
            </a:extLst>
          </p:cNvPr>
          <p:cNvGrpSpPr/>
          <p:nvPr/>
        </p:nvGrpSpPr>
        <p:grpSpPr>
          <a:xfrm>
            <a:off x="10283417" y="1715937"/>
            <a:ext cx="466302" cy="466302"/>
            <a:chOff x="1896861" y="2824101"/>
            <a:chExt cx="457200" cy="457200"/>
          </a:xfrm>
        </p:grpSpPr>
        <p:sp useBgFill="1">
          <p:nvSpPr>
            <p:cNvPr id="124" name="Oval 123">
              <a:extLst>
                <a:ext uri="{FF2B5EF4-FFF2-40B4-BE49-F238E27FC236}">
                  <a16:creationId xmlns:a16="http://schemas.microsoft.com/office/drawing/2014/main" id="{375E85BF-C430-4755-A9F9-A5E6DB21E604}"/>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5" name="Picture 124">
              <a:extLst>
                <a:ext uri="{FF2B5EF4-FFF2-40B4-BE49-F238E27FC236}">
                  <a16:creationId xmlns:a16="http://schemas.microsoft.com/office/drawing/2014/main" id="{85E21D8F-74A0-47E0-928C-3A531E3BA289}"/>
                </a:ext>
              </a:extLst>
            </p:cNvPr>
            <p:cNvPicPr>
              <a:picLocks noChangeAspect="1"/>
            </p:cNvPicPr>
            <p:nvPr/>
          </p:nvPicPr>
          <p:blipFill rotWithShape="1">
            <a:blip r:embed="rId4"/>
            <a:srcRect/>
            <a:stretch/>
          </p:blipFill>
          <p:spPr>
            <a:xfrm>
              <a:off x="1908035" y="2835275"/>
              <a:ext cx="434852" cy="434852"/>
            </a:xfrm>
            <a:prstGeom prst="ellipse">
              <a:avLst/>
            </a:prstGeom>
            <a:ln>
              <a:noFill/>
            </a:ln>
          </p:spPr>
        </p:pic>
      </p:grpSp>
      <p:grpSp>
        <p:nvGrpSpPr>
          <p:cNvPr id="126" name="Group 125">
            <a:extLst>
              <a:ext uri="{FF2B5EF4-FFF2-40B4-BE49-F238E27FC236}">
                <a16:creationId xmlns:a16="http://schemas.microsoft.com/office/drawing/2014/main" id="{7EFAB32A-1F1A-4E33-BB32-2635750AF4FF}"/>
              </a:ext>
            </a:extLst>
          </p:cNvPr>
          <p:cNvGrpSpPr/>
          <p:nvPr/>
        </p:nvGrpSpPr>
        <p:grpSpPr>
          <a:xfrm>
            <a:off x="2392976" y="4060539"/>
            <a:ext cx="466302" cy="466302"/>
            <a:chOff x="2544684" y="2284726"/>
            <a:chExt cx="457200" cy="457200"/>
          </a:xfrm>
        </p:grpSpPr>
        <p:sp useBgFill="1">
          <p:nvSpPr>
            <p:cNvPr id="127" name="Oval 126">
              <a:extLst>
                <a:ext uri="{FF2B5EF4-FFF2-40B4-BE49-F238E27FC236}">
                  <a16:creationId xmlns:a16="http://schemas.microsoft.com/office/drawing/2014/main" id="{EBD87254-1CF4-4127-98F9-B0FDBCE7440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8" name="Picture 127">
              <a:extLst>
                <a:ext uri="{FF2B5EF4-FFF2-40B4-BE49-F238E27FC236}">
                  <a16:creationId xmlns:a16="http://schemas.microsoft.com/office/drawing/2014/main" id="{E24F7E30-A0AD-48DE-AAD7-2007BE84BAF3}"/>
                </a:ext>
              </a:extLst>
            </p:cNvPr>
            <p:cNvPicPr>
              <a:picLocks noChangeAspect="1"/>
            </p:cNvPicPr>
            <p:nvPr/>
          </p:nvPicPr>
          <p:blipFill>
            <a:blip r:embed="rId5"/>
            <a:stretch>
              <a:fillRect/>
            </a:stretch>
          </p:blipFill>
          <p:spPr>
            <a:xfrm>
              <a:off x="2594469" y="2459184"/>
              <a:ext cx="357630" cy="108284"/>
            </a:xfrm>
            <a:prstGeom prst="rect">
              <a:avLst/>
            </a:prstGeom>
          </p:spPr>
        </p:pic>
      </p:grpSp>
      <p:grpSp>
        <p:nvGrpSpPr>
          <p:cNvPr id="129" name="Group 128">
            <a:extLst>
              <a:ext uri="{FF2B5EF4-FFF2-40B4-BE49-F238E27FC236}">
                <a16:creationId xmlns:a16="http://schemas.microsoft.com/office/drawing/2014/main" id="{00F5E859-BE45-450A-BA01-767FC17C9777}"/>
              </a:ext>
            </a:extLst>
          </p:cNvPr>
          <p:cNvGrpSpPr/>
          <p:nvPr/>
        </p:nvGrpSpPr>
        <p:grpSpPr>
          <a:xfrm>
            <a:off x="6951994" y="2724269"/>
            <a:ext cx="466302" cy="466302"/>
            <a:chOff x="3352499" y="2284390"/>
            <a:chExt cx="457200" cy="457200"/>
          </a:xfrm>
        </p:grpSpPr>
        <p:sp useBgFill="1">
          <p:nvSpPr>
            <p:cNvPr id="130" name="Oval 129">
              <a:extLst>
                <a:ext uri="{FF2B5EF4-FFF2-40B4-BE49-F238E27FC236}">
                  <a16:creationId xmlns:a16="http://schemas.microsoft.com/office/drawing/2014/main" id="{40AFCB30-B717-47F3-9FC4-72B361AA46B1}"/>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1" name="Picture 130">
              <a:extLst>
                <a:ext uri="{FF2B5EF4-FFF2-40B4-BE49-F238E27FC236}">
                  <a16:creationId xmlns:a16="http://schemas.microsoft.com/office/drawing/2014/main" id="{75302487-2402-44DD-9CA1-9CA0553BF5A3}"/>
                </a:ext>
              </a:extLst>
            </p:cNvPr>
            <p:cNvPicPr>
              <a:picLocks noChangeAspect="1"/>
            </p:cNvPicPr>
            <p:nvPr/>
          </p:nvPicPr>
          <p:blipFill>
            <a:blip r:embed="rId6">
              <a:biLevel thresh="50000"/>
            </a:blip>
            <a:stretch>
              <a:fillRect/>
            </a:stretch>
          </p:blipFill>
          <p:spPr>
            <a:xfrm>
              <a:off x="3447185" y="2395799"/>
              <a:ext cx="267828" cy="244110"/>
            </a:xfrm>
            <a:prstGeom prst="rect">
              <a:avLst/>
            </a:prstGeom>
          </p:spPr>
        </p:pic>
      </p:grpSp>
      <p:grpSp>
        <p:nvGrpSpPr>
          <p:cNvPr id="135" name="Group 134">
            <a:extLst>
              <a:ext uri="{FF2B5EF4-FFF2-40B4-BE49-F238E27FC236}">
                <a16:creationId xmlns:a16="http://schemas.microsoft.com/office/drawing/2014/main" id="{6E4E2812-C5B3-4289-91EE-B6B0CA02E922}"/>
              </a:ext>
            </a:extLst>
          </p:cNvPr>
          <p:cNvGrpSpPr/>
          <p:nvPr/>
        </p:nvGrpSpPr>
        <p:grpSpPr>
          <a:xfrm>
            <a:off x="7703854" y="3546999"/>
            <a:ext cx="466302" cy="466302"/>
            <a:chOff x="401859" y="3990789"/>
            <a:chExt cx="457200" cy="457200"/>
          </a:xfrm>
        </p:grpSpPr>
        <p:sp useBgFill="1">
          <p:nvSpPr>
            <p:cNvPr id="136" name="Oval 135">
              <a:extLst>
                <a:ext uri="{FF2B5EF4-FFF2-40B4-BE49-F238E27FC236}">
                  <a16:creationId xmlns:a16="http://schemas.microsoft.com/office/drawing/2014/main" id="{9C91502B-D29C-457D-9C8D-770158C3F9BE}"/>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Freeform 16">
              <a:extLst>
                <a:ext uri="{FF2B5EF4-FFF2-40B4-BE49-F238E27FC236}">
                  <a16:creationId xmlns:a16="http://schemas.microsoft.com/office/drawing/2014/main" id="{8385A130-5B83-4D39-ABB9-6494AB802FED}"/>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defTabSz="932563">
                <a:defRPr/>
              </a:pPr>
              <a:endParaRPr lang="en-US">
                <a:solidFill>
                  <a:srgbClr val="1A1A1A"/>
                </a:solidFill>
                <a:latin typeface="Segoe UI"/>
              </a:endParaRPr>
            </a:p>
          </p:txBody>
        </p:sp>
      </p:grpSp>
      <p:grpSp>
        <p:nvGrpSpPr>
          <p:cNvPr id="138" name="Group 137">
            <a:extLst>
              <a:ext uri="{FF2B5EF4-FFF2-40B4-BE49-F238E27FC236}">
                <a16:creationId xmlns:a16="http://schemas.microsoft.com/office/drawing/2014/main" id="{E3787824-DD4B-4333-8701-DA0EDC2487A4}"/>
              </a:ext>
            </a:extLst>
          </p:cNvPr>
          <p:cNvGrpSpPr/>
          <p:nvPr/>
        </p:nvGrpSpPr>
        <p:grpSpPr>
          <a:xfrm>
            <a:off x="5658158" y="5010065"/>
            <a:ext cx="466302" cy="466302"/>
            <a:chOff x="-3541236" y="2776286"/>
            <a:chExt cx="457200" cy="457200"/>
          </a:xfrm>
        </p:grpSpPr>
        <p:pic>
          <p:nvPicPr>
            <p:cNvPr id="139" name="Picture 138">
              <a:extLst>
                <a:ext uri="{FF2B5EF4-FFF2-40B4-BE49-F238E27FC236}">
                  <a16:creationId xmlns:a16="http://schemas.microsoft.com/office/drawing/2014/main" id="{5F9710A2-35F7-42BD-AA38-D8AB9EC660B7}"/>
                </a:ext>
              </a:extLst>
            </p:cNvPr>
            <p:cNvPicPr>
              <a:picLocks noChangeAspect="1"/>
            </p:cNvPicPr>
            <p:nvPr/>
          </p:nvPicPr>
          <p:blipFill>
            <a:blip r:embed="rId7">
              <a:biLevel thresh="75000"/>
            </a:blip>
            <a:stretch>
              <a:fillRect/>
            </a:stretch>
          </p:blipFill>
          <p:spPr>
            <a:xfrm>
              <a:off x="-3541236" y="2842561"/>
              <a:ext cx="457200" cy="324650"/>
            </a:xfrm>
            <a:prstGeom prst="rect">
              <a:avLst/>
            </a:prstGeom>
          </p:spPr>
        </p:pic>
        <p:pic>
          <p:nvPicPr>
            <p:cNvPr id="140" name="Picture 139">
              <a:extLst>
                <a:ext uri="{FF2B5EF4-FFF2-40B4-BE49-F238E27FC236}">
                  <a16:creationId xmlns:a16="http://schemas.microsoft.com/office/drawing/2014/main" id="{8013786D-CF78-415B-8324-97A6F19DFEDD}"/>
                </a:ext>
              </a:extLst>
            </p:cNvPr>
            <p:cNvPicPr>
              <a:picLocks noChangeAspect="1"/>
            </p:cNvPicPr>
            <p:nvPr/>
          </p:nvPicPr>
          <p:blipFill>
            <a:blip r:embed="rId8"/>
            <a:stretch>
              <a:fillRect/>
            </a:stretch>
          </p:blipFill>
          <p:spPr>
            <a:xfrm>
              <a:off x="-3541236" y="2776286"/>
              <a:ext cx="457200" cy="457200"/>
            </a:xfrm>
            <a:prstGeom prst="rect">
              <a:avLst/>
            </a:prstGeom>
          </p:spPr>
        </p:pic>
      </p:grpSp>
    </p:spTree>
    <p:extLst>
      <p:ext uri="{BB962C8B-B14F-4D97-AF65-F5344CB8AC3E}">
        <p14:creationId xmlns:p14="http://schemas.microsoft.com/office/powerpoint/2010/main" val="242983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fade">
                                      <p:cBhvr>
                                        <p:cTn id="7" dur="250"/>
                                        <p:tgtEl>
                                          <p:spTgt spid="18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8">
                                            <p:txEl>
                                              <p:pRg st="1" end="1"/>
                                            </p:txEl>
                                          </p:spTgt>
                                        </p:tgtEl>
                                        <p:attrNameLst>
                                          <p:attrName>style.visibility</p:attrName>
                                        </p:attrNameLst>
                                      </p:cBhvr>
                                      <p:to>
                                        <p:strVal val="visible"/>
                                      </p:to>
                                    </p:set>
                                    <p:animEffect transition="in" filter="fade">
                                      <p:cBhvr>
                                        <p:cTn id="10" dur="250"/>
                                        <p:tgtEl>
                                          <p:spTgt spid="18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8">
                                            <p:txEl>
                                              <p:pRg st="2" end="2"/>
                                            </p:txEl>
                                          </p:spTgt>
                                        </p:tgtEl>
                                        <p:attrNameLst>
                                          <p:attrName>style.visibility</p:attrName>
                                        </p:attrNameLst>
                                      </p:cBhvr>
                                      <p:to>
                                        <p:strVal val="visible"/>
                                      </p:to>
                                    </p:set>
                                    <p:animEffect transition="in" filter="fade">
                                      <p:cBhvr>
                                        <p:cTn id="13" dur="250"/>
                                        <p:tgtEl>
                                          <p:spTgt spid="18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8">
                                            <p:txEl>
                                              <p:pRg st="3" end="3"/>
                                            </p:txEl>
                                          </p:spTgt>
                                        </p:tgtEl>
                                        <p:attrNameLst>
                                          <p:attrName>style.visibility</p:attrName>
                                        </p:attrNameLst>
                                      </p:cBhvr>
                                      <p:to>
                                        <p:strVal val="visible"/>
                                      </p:to>
                                    </p:set>
                                    <p:animEffect transition="in" filter="fade">
                                      <p:cBhvr>
                                        <p:cTn id="16" dur="250"/>
                                        <p:tgtEl>
                                          <p:spTgt spid="18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8">
                                            <p:txEl>
                                              <p:pRg st="4" end="4"/>
                                            </p:txEl>
                                          </p:spTgt>
                                        </p:tgtEl>
                                        <p:attrNameLst>
                                          <p:attrName>style.visibility</p:attrName>
                                        </p:attrNameLst>
                                      </p:cBhvr>
                                      <p:to>
                                        <p:strVal val="visible"/>
                                      </p:to>
                                    </p:set>
                                    <p:animEffect transition="in" filter="fade">
                                      <p:cBhvr>
                                        <p:cTn id="19" dur="250"/>
                                        <p:tgtEl>
                                          <p:spTgt spid="188">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8">
                                            <p:txEl>
                                              <p:pRg st="5" end="5"/>
                                            </p:txEl>
                                          </p:spTgt>
                                        </p:tgtEl>
                                        <p:attrNameLst>
                                          <p:attrName>style.visibility</p:attrName>
                                        </p:attrNameLst>
                                      </p:cBhvr>
                                      <p:to>
                                        <p:strVal val="visible"/>
                                      </p:to>
                                    </p:set>
                                    <p:animEffect transition="in" filter="fade">
                                      <p:cBhvr>
                                        <p:cTn id="22" dur="250"/>
                                        <p:tgtEl>
                                          <p:spTgt spid="188">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8">
                                            <p:txEl>
                                              <p:pRg st="6" end="6"/>
                                            </p:txEl>
                                          </p:spTgt>
                                        </p:tgtEl>
                                        <p:attrNameLst>
                                          <p:attrName>style.visibility</p:attrName>
                                        </p:attrNameLst>
                                      </p:cBhvr>
                                      <p:to>
                                        <p:strVal val="visible"/>
                                      </p:to>
                                    </p:set>
                                    <p:animEffect transition="in" filter="fade">
                                      <p:cBhvr>
                                        <p:cTn id="25" dur="250"/>
                                        <p:tgtEl>
                                          <p:spTgt spid="188">
                                            <p:txEl>
                                              <p:pRg st="6" end="6"/>
                                            </p:txEl>
                                          </p:spTgt>
                                        </p:tgtEl>
                                      </p:cBhvr>
                                    </p:animEffect>
                                  </p:childTnLst>
                                </p:cTn>
                              </p:par>
                            </p:childTnLst>
                          </p:cTn>
                        </p:par>
                        <p:par>
                          <p:cTn id="26" fill="hold">
                            <p:stCondLst>
                              <p:cond delay="250"/>
                            </p:stCondLst>
                            <p:childTnLst>
                              <p:par>
                                <p:cTn id="27" presetID="10" presetClass="entr" presetSubtype="0" fill="hold" nodeType="afterEffect">
                                  <p:stCondLst>
                                    <p:cond delay="0"/>
                                  </p:stCondLst>
                                  <p:childTnLst>
                                    <p:set>
                                      <p:cBhvr>
                                        <p:cTn id="28" dur="1" fill="hold">
                                          <p:stCondLst>
                                            <p:cond delay="0"/>
                                          </p:stCondLst>
                                        </p:cTn>
                                        <p:tgtEl>
                                          <p:spTgt spid="144"/>
                                        </p:tgtEl>
                                        <p:attrNameLst>
                                          <p:attrName>style.visibility</p:attrName>
                                        </p:attrNameLst>
                                      </p:cBhvr>
                                      <p:to>
                                        <p:strVal val="visible"/>
                                      </p:to>
                                    </p:set>
                                    <p:animEffect transition="in" filter="fade">
                                      <p:cBhvr>
                                        <p:cTn id="29" dur="50"/>
                                        <p:tgtEl>
                                          <p:spTgt spid="144"/>
                                        </p:tgtEl>
                                      </p:cBhvr>
                                    </p:animEffect>
                                  </p:childTnLst>
                                </p:cTn>
                              </p:par>
                            </p:childTnLst>
                          </p:cTn>
                        </p:par>
                        <p:par>
                          <p:cTn id="30" fill="hold">
                            <p:stCondLst>
                              <p:cond delay="300"/>
                            </p:stCondLst>
                            <p:childTnLst>
                              <p:par>
                                <p:cTn id="31" presetID="10" presetClass="entr" presetSubtype="0" fill="hold" nodeType="afterEffect">
                                  <p:stCondLst>
                                    <p:cond delay="0"/>
                                  </p:stCondLst>
                                  <p:childTnLst>
                                    <p:set>
                                      <p:cBhvr>
                                        <p:cTn id="32" dur="1" fill="hold">
                                          <p:stCondLst>
                                            <p:cond delay="0"/>
                                          </p:stCondLst>
                                        </p:cTn>
                                        <p:tgtEl>
                                          <p:spTgt spid="187"/>
                                        </p:tgtEl>
                                        <p:attrNameLst>
                                          <p:attrName>style.visibility</p:attrName>
                                        </p:attrNameLst>
                                      </p:cBhvr>
                                      <p:to>
                                        <p:strVal val="visible"/>
                                      </p:to>
                                    </p:set>
                                    <p:animEffect transition="in" filter="fade">
                                      <p:cBhvr>
                                        <p:cTn id="33" dur="50"/>
                                        <p:tgtEl>
                                          <p:spTgt spid="187"/>
                                        </p:tgtEl>
                                      </p:cBhvr>
                                    </p:animEffect>
                                  </p:childTnLst>
                                </p:cTn>
                              </p:par>
                            </p:childTnLst>
                          </p:cTn>
                        </p:par>
                        <p:par>
                          <p:cTn id="34" fill="hold">
                            <p:stCondLst>
                              <p:cond delay="350"/>
                            </p:stCondLst>
                            <p:childTnLst>
                              <p:par>
                                <p:cTn id="35" presetID="10" presetClass="entr" presetSubtype="0" fill="hold" nodeType="afterEffect">
                                  <p:stCondLst>
                                    <p:cond delay="0"/>
                                  </p:stCondLst>
                                  <p:childTnLst>
                                    <p:set>
                                      <p:cBhvr>
                                        <p:cTn id="36" dur="1" fill="hold">
                                          <p:stCondLst>
                                            <p:cond delay="0"/>
                                          </p:stCondLst>
                                        </p:cTn>
                                        <p:tgtEl>
                                          <p:spTgt spid="194"/>
                                        </p:tgtEl>
                                        <p:attrNameLst>
                                          <p:attrName>style.visibility</p:attrName>
                                        </p:attrNameLst>
                                      </p:cBhvr>
                                      <p:to>
                                        <p:strVal val="visible"/>
                                      </p:to>
                                    </p:set>
                                    <p:animEffect transition="in" filter="fade">
                                      <p:cBhvr>
                                        <p:cTn id="37" dur="50"/>
                                        <p:tgtEl>
                                          <p:spTgt spid="194"/>
                                        </p:tgtEl>
                                      </p:cBhvr>
                                    </p:animEffect>
                                  </p:childTnLst>
                                </p:cTn>
                              </p:par>
                            </p:childTnLst>
                          </p:cTn>
                        </p:par>
                        <p:par>
                          <p:cTn id="38" fill="hold">
                            <p:stCondLst>
                              <p:cond delay="400"/>
                            </p:stCondLst>
                            <p:childTnLst>
                              <p:par>
                                <p:cTn id="39" presetID="10" presetClass="entr" presetSubtype="0" fill="hold" nodeType="afterEffect">
                                  <p:stCondLst>
                                    <p:cond delay="0"/>
                                  </p:stCondLst>
                                  <p:childTnLst>
                                    <p:set>
                                      <p:cBhvr>
                                        <p:cTn id="40" dur="1" fill="hold">
                                          <p:stCondLst>
                                            <p:cond delay="0"/>
                                          </p:stCondLst>
                                        </p:cTn>
                                        <p:tgtEl>
                                          <p:spTgt spid="204"/>
                                        </p:tgtEl>
                                        <p:attrNameLst>
                                          <p:attrName>style.visibility</p:attrName>
                                        </p:attrNameLst>
                                      </p:cBhvr>
                                      <p:to>
                                        <p:strVal val="visible"/>
                                      </p:to>
                                    </p:set>
                                    <p:animEffect transition="in" filter="fade">
                                      <p:cBhvr>
                                        <p:cTn id="41" dur="50"/>
                                        <p:tgtEl>
                                          <p:spTgt spid="204"/>
                                        </p:tgtEl>
                                      </p:cBhvr>
                                    </p:animEffect>
                                  </p:childTnLst>
                                </p:cTn>
                              </p:par>
                            </p:childTnLst>
                          </p:cTn>
                        </p:par>
                        <p:par>
                          <p:cTn id="42" fill="hold">
                            <p:stCondLst>
                              <p:cond delay="450"/>
                            </p:stCondLst>
                            <p:childTnLst>
                              <p:par>
                                <p:cTn id="43" presetID="10" presetClass="entr" presetSubtype="0" fill="hold" nodeType="afterEffect">
                                  <p:stCondLst>
                                    <p:cond delay="0"/>
                                  </p:stCondLst>
                                  <p:childTnLst>
                                    <p:set>
                                      <p:cBhvr>
                                        <p:cTn id="44" dur="1" fill="hold">
                                          <p:stCondLst>
                                            <p:cond delay="0"/>
                                          </p:stCondLst>
                                        </p:cTn>
                                        <p:tgtEl>
                                          <p:spTgt spid="207"/>
                                        </p:tgtEl>
                                        <p:attrNameLst>
                                          <p:attrName>style.visibility</p:attrName>
                                        </p:attrNameLst>
                                      </p:cBhvr>
                                      <p:to>
                                        <p:strVal val="visible"/>
                                      </p:to>
                                    </p:set>
                                    <p:animEffect transition="in" filter="fade">
                                      <p:cBhvr>
                                        <p:cTn id="45" dur="50"/>
                                        <p:tgtEl>
                                          <p:spTgt spid="207"/>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10"/>
                                        </p:tgtEl>
                                        <p:attrNameLst>
                                          <p:attrName>style.visibility</p:attrName>
                                        </p:attrNameLst>
                                      </p:cBhvr>
                                      <p:to>
                                        <p:strVal val="visible"/>
                                      </p:to>
                                    </p:set>
                                    <p:animEffect transition="in" filter="fade">
                                      <p:cBhvr>
                                        <p:cTn id="49" dur="50"/>
                                        <p:tgtEl>
                                          <p:spTgt spid="210"/>
                                        </p:tgtEl>
                                      </p:cBhvr>
                                    </p:animEffect>
                                  </p:childTnLst>
                                </p:cTn>
                              </p:par>
                            </p:childTnLst>
                          </p:cTn>
                        </p:par>
                        <p:par>
                          <p:cTn id="50" fill="hold">
                            <p:stCondLst>
                              <p:cond delay="550"/>
                            </p:stCondLst>
                            <p:childTnLst>
                              <p:par>
                                <p:cTn id="51" presetID="10" presetClass="entr" presetSubtype="0" fill="hold" nodeType="afterEffect">
                                  <p:stCondLst>
                                    <p:cond delay="0"/>
                                  </p:stCondLst>
                                  <p:childTnLst>
                                    <p:set>
                                      <p:cBhvr>
                                        <p:cTn id="52" dur="1" fill="hold">
                                          <p:stCondLst>
                                            <p:cond delay="0"/>
                                          </p:stCondLst>
                                        </p:cTn>
                                        <p:tgtEl>
                                          <p:spTgt spid="213"/>
                                        </p:tgtEl>
                                        <p:attrNameLst>
                                          <p:attrName>style.visibility</p:attrName>
                                        </p:attrNameLst>
                                      </p:cBhvr>
                                      <p:to>
                                        <p:strVal val="visible"/>
                                      </p:to>
                                    </p:set>
                                    <p:animEffect transition="in" filter="fade">
                                      <p:cBhvr>
                                        <p:cTn id="53" dur="50"/>
                                        <p:tgtEl>
                                          <p:spTgt spid="213"/>
                                        </p:tgtEl>
                                      </p:cBhvr>
                                    </p:animEffect>
                                  </p:childTnLst>
                                </p:cTn>
                              </p:par>
                            </p:childTnLst>
                          </p:cTn>
                        </p:par>
                        <p:par>
                          <p:cTn id="54" fill="hold">
                            <p:stCondLst>
                              <p:cond delay="600"/>
                            </p:stCondLst>
                            <p:childTnLst>
                              <p:par>
                                <p:cTn id="55" presetID="10" presetClass="entr" presetSubtype="0" fill="hold" nodeType="afterEffect">
                                  <p:stCondLst>
                                    <p:cond delay="0"/>
                                  </p:stCondLst>
                                  <p:childTnLst>
                                    <p:set>
                                      <p:cBhvr>
                                        <p:cTn id="56" dur="1" fill="hold">
                                          <p:stCondLst>
                                            <p:cond delay="0"/>
                                          </p:stCondLst>
                                        </p:cTn>
                                        <p:tgtEl>
                                          <p:spTgt spid="216"/>
                                        </p:tgtEl>
                                        <p:attrNameLst>
                                          <p:attrName>style.visibility</p:attrName>
                                        </p:attrNameLst>
                                      </p:cBhvr>
                                      <p:to>
                                        <p:strVal val="visible"/>
                                      </p:to>
                                    </p:set>
                                    <p:animEffect transition="in" filter="fade">
                                      <p:cBhvr>
                                        <p:cTn id="57" dur="50"/>
                                        <p:tgtEl>
                                          <p:spTgt spid="216"/>
                                        </p:tgtEl>
                                      </p:cBhvr>
                                    </p:animEffect>
                                  </p:childTnLst>
                                </p:cTn>
                              </p:par>
                            </p:childTnLst>
                          </p:cTn>
                        </p:par>
                        <p:par>
                          <p:cTn id="58" fill="hold">
                            <p:stCondLst>
                              <p:cond delay="650"/>
                            </p:stCondLst>
                            <p:childTnLst>
                              <p:par>
                                <p:cTn id="59" presetID="10" presetClass="entr" presetSubtype="0" fill="hold" nodeType="afterEffect">
                                  <p:stCondLst>
                                    <p:cond delay="0"/>
                                  </p:stCondLst>
                                  <p:childTnLst>
                                    <p:set>
                                      <p:cBhvr>
                                        <p:cTn id="60" dur="1" fill="hold">
                                          <p:stCondLst>
                                            <p:cond delay="0"/>
                                          </p:stCondLst>
                                        </p:cTn>
                                        <p:tgtEl>
                                          <p:spTgt spid="219"/>
                                        </p:tgtEl>
                                        <p:attrNameLst>
                                          <p:attrName>style.visibility</p:attrName>
                                        </p:attrNameLst>
                                      </p:cBhvr>
                                      <p:to>
                                        <p:strVal val="visible"/>
                                      </p:to>
                                    </p:set>
                                    <p:animEffect transition="in" filter="fade">
                                      <p:cBhvr>
                                        <p:cTn id="61" dur="50"/>
                                        <p:tgtEl>
                                          <p:spTgt spid="219"/>
                                        </p:tgtEl>
                                      </p:cBhvr>
                                    </p:animEffect>
                                  </p:childTnLst>
                                </p:cTn>
                              </p:par>
                            </p:childTnLst>
                          </p:cTn>
                        </p:par>
                        <p:par>
                          <p:cTn id="62" fill="hold">
                            <p:stCondLst>
                              <p:cond delay="700"/>
                            </p:stCondLst>
                            <p:childTnLst>
                              <p:par>
                                <p:cTn id="63" presetID="10" presetClass="entr" presetSubtype="0" fill="hold" nodeType="afterEffect">
                                  <p:stCondLst>
                                    <p:cond delay="0"/>
                                  </p:stCondLst>
                                  <p:childTnLst>
                                    <p:set>
                                      <p:cBhvr>
                                        <p:cTn id="64" dur="1" fill="hold">
                                          <p:stCondLst>
                                            <p:cond delay="0"/>
                                          </p:stCondLst>
                                        </p:cTn>
                                        <p:tgtEl>
                                          <p:spTgt spid="222"/>
                                        </p:tgtEl>
                                        <p:attrNameLst>
                                          <p:attrName>style.visibility</p:attrName>
                                        </p:attrNameLst>
                                      </p:cBhvr>
                                      <p:to>
                                        <p:strVal val="visible"/>
                                      </p:to>
                                    </p:set>
                                    <p:animEffect transition="in" filter="fade">
                                      <p:cBhvr>
                                        <p:cTn id="65" dur="50"/>
                                        <p:tgtEl>
                                          <p:spTgt spid="222"/>
                                        </p:tgtEl>
                                      </p:cBhvr>
                                    </p:animEffect>
                                  </p:childTnLst>
                                </p:cTn>
                              </p:par>
                            </p:childTnLst>
                          </p:cTn>
                        </p:par>
                        <p:par>
                          <p:cTn id="66" fill="hold">
                            <p:stCondLst>
                              <p:cond delay="750"/>
                            </p:stCondLst>
                            <p:childTnLst>
                              <p:par>
                                <p:cTn id="67" presetID="10" presetClass="entr" presetSubtype="0"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fade">
                                      <p:cBhvr>
                                        <p:cTn id="69" dur="50"/>
                                        <p:tgtEl>
                                          <p:spTgt spid="225"/>
                                        </p:tgtEl>
                                      </p:cBhvr>
                                    </p:animEffect>
                                  </p:childTnLst>
                                </p:cTn>
                              </p:par>
                            </p:childTnLst>
                          </p:cTn>
                        </p:par>
                        <p:par>
                          <p:cTn id="70" fill="hold">
                            <p:stCondLst>
                              <p:cond delay="800"/>
                            </p:stCondLst>
                            <p:childTnLst>
                              <p:par>
                                <p:cTn id="71" presetID="10" presetClass="entr" presetSubtype="0" fill="hold" nodeType="afterEffect">
                                  <p:stCondLst>
                                    <p:cond delay="0"/>
                                  </p:stCondLst>
                                  <p:childTnLst>
                                    <p:set>
                                      <p:cBhvr>
                                        <p:cTn id="72" dur="1" fill="hold">
                                          <p:stCondLst>
                                            <p:cond delay="0"/>
                                          </p:stCondLst>
                                        </p:cTn>
                                        <p:tgtEl>
                                          <p:spTgt spid="228"/>
                                        </p:tgtEl>
                                        <p:attrNameLst>
                                          <p:attrName>style.visibility</p:attrName>
                                        </p:attrNameLst>
                                      </p:cBhvr>
                                      <p:to>
                                        <p:strVal val="visible"/>
                                      </p:to>
                                    </p:set>
                                    <p:animEffect transition="in" filter="fade">
                                      <p:cBhvr>
                                        <p:cTn id="73" dur="50"/>
                                        <p:tgtEl>
                                          <p:spTgt spid="228"/>
                                        </p:tgtEl>
                                      </p:cBhvr>
                                    </p:animEffect>
                                  </p:childTnLst>
                                </p:cTn>
                              </p:par>
                            </p:childTnLst>
                          </p:cTn>
                        </p:par>
                        <p:par>
                          <p:cTn id="74" fill="hold">
                            <p:stCondLst>
                              <p:cond delay="850"/>
                            </p:stCondLst>
                            <p:childTnLst>
                              <p:par>
                                <p:cTn id="75" presetID="10" presetClass="entr" presetSubtype="0" fill="hold" nodeType="afterEffect">
                                  <p:stCondLst>
                                    <p:cond delay="0"/>
                                  </p:stCondLst>
                                  <p:childTnLst>
                                    <p:set>
                                      <p:cBhvr>
                                        <p:cTn id="76" dur="1" fill="hold">
                                          <p:stCondLst>
                                            <p:cond delay="0"/>
                                          </p:stCondLst>
                                        </p:cTn>
                                        <p:tgtEl>
                                          <p:spTgt spid="231"/>
                                        </p:tgtEl>
                                        <p:attrNameLst>
                                          <p:attrName>style.visibility</p:attrName>
                                        </p:attrNameLst>
                                      </p:cBhvr>
                                      <p:to>
                                        <p:strVal val="visible"/>
                                      </p:to>
                                    </p:set>
                                    <p:animEffect transition="in" filter="fade">
                                      <p:cBhvr>
                                        <p:cTn id="77" dur="50"/>
                                        <p:tgtEl>
                                          <p:spTgt spid="231"/>
                                        </p:tgtEl>
                                      </p:cBhvr>
                                    </p:animEffect>
                                  </p:childTnLst>
                                </p:cTn>
                              </p:par>
                            </p:childTnLst>
                          </p:cTn>
                        </p:par>
                        <p:par>
                          <p:cTn id="78" fill="hold">
                            <p:stCondLst>
                              <p:cond delay="900"/>
                            </p:stCondLst>
                            <p:childTnLst>
                              <p:par>
                                <p:cTn id="79" presetID="10" presetClass="entr" presetSubtype="0" fill="hold" nodeType="afterEffect">
                                  <p:stCondLst>
                                    <p:cond delay="0"/>
                                  </p:stCondLst>
                                  <p:childTnLst>
                                    <p:set>
                                      <p:cBhvr>
                                        <p:cTn id="80" dur="1" fill="hold">
                                          <p:stCondLst>
                                            <p:cond delay="0"/>
                                          </p:stCondLst>
                                        </p:cTn>
                                        <p:tgtEl>
                                          <p:spTgt spid="234"/>
                                        </p:tgtEl>
                                        <p:attrNameLst>
                                          <p:attrName>style.visibility</p:attrName>
                                        </p:attrNameLst>
                                      </p:cBhvr>
                                      <p:to>
                                        <p:strVal val="visible"/>
                                      </p:to>
                                    </p:set>
                                    <p:animEffect transition="in" filter="fade">
                                      <p:cBhvr>
                                        <p:cTn id="81" dur="50"/>
                                        <p:tgtEl>
                                          <p:spTgt spid="234"/>
                                        </p:tgtEl>
                                      </p:cBhvr>
                                    </p:animEffect>
                                  </p:childTnLst>
                                </p:cTn>
                              </p:par>
                            </p:childTnLst>
                          </p:cTn>
                        </p:par>
                        <p:par>
                          <p:cTn id="82" fill="hold">
                            <p:stCondLst>
                              <p:cond delay="950"/>
                            </p:stCondLst>
                            <p:childTnLst>
                              <p:par>
                                <p:cTn id="83" presetID="10" presetClass="entr" presetSubtype="0" fill="hold" nodeType="afterEffect">
                                  <p:stCondLst>
                                    <p:cond delay="0"/>
                                  </p:stCondLst>
                                  <p:childTnLst>
                                    <p:set>
                                      <p:cBhvr>
                                        <p:cTn id="84" dur="1" fill="hold">
                                          <p:stCondLst>
                                            <p:cond delay="0"/>
                                          </p:stCondLst>
                                        </p:cTn>
                                        <p:tgtEl>
                                          <p:spTgt spid="237"/>
                                        </p:tgtEl>
                                        <p:attrNameLst>
                                          <p:attrName>style.visibility</p:attrName>
                                        </p:attrNameLst>
                                      </p:cBhvr>
                                      <p:to>
                                        <p:strVal val="visible"/>
                                      </p:to>
                                    </p:set>
                                    <p:animEffect transition="in" filter="fade">
                                      <p:cBhvr>
                                        <p:cTn id="85" dur="50"/>
                                        <p:tgtEl>
                                          <p:spTgt spid="237"/>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240"/>
                                        </p:tgtEl>
                                        <p:attrNameLst>
                                          <p:attrName>style.visibility</p:attrName>
                                        </p:attrNameLst>
                                      </p:cBhvr>
                                      <p:to>
                                        <p:strVal val="visible"/>
                                      </p:to>
                                    </p:set>
                                    <p:animEffect transition="in" filter="fade">
                                      <p:cBhvr>
                                        <p:cTn id="89" dur="50"/>
                                        <p:tgtEl>
                                          <p:spTgt spid="240"/>
                                        </p:tgtEl>
                                      </p:cBhvr>
                                    </p:animEffect>
                                  </p:childTnLst>
                                </p:cTn>
                              </p:par>
                            </p:childTnLst>
                          </p:cTn>
                        </p:par>
                        <p:par>
                          <p:cTn id="90" fill="hold">
                            <p:stCondLst>
                              <p:cond delay="1050"/>
                            </p:stCondLst>
                            <p:childTnLst>
                              <p:par>
                                <p:cTn id="91" presetID="10" presetClass="entr" presetSubtype="0" fill="hold" nodeType="afterEffect">
                                  <p:stCondLst>
                                    <p:cond delay="0"/>
                                  </p:stCondLst>
                                  <p:childTnLst>
                                    <p:set>
                                      <p:cBhvr>
                                        <p:cTn id="92" dur="1" fill="hold">
                                          <p:stCondLst>
                                            <p:cond delay="0"/>
                                          </p:stCondLst>
                                        </p:cTn>
                                        <p:tgtEl>
                                          <p:spTgt spid="243"/>
                                        </p:tgtEl>
                                        <p:attrNameLst>
                                          <p:attrName>style.visibility</p:attrName>
                                        </p:attrNameLst>
                                      </p:cBhvr>
                                      <p:to>
                                        <p:strVal val="visible"/>
                                      </p:to>
                                    </p:set>
                                    <p:animEffect transition="in" filter="fade">
                                      <p:cBhvr>
                                        <p:cTn id="93" dur="50"/>
                                        <p:tgtEl>
                                          <p:spTgt spid="243"/>
                                        </p:tgtEl>
                                      </p:cBhvr>
                                    </p:animEffect>
                                  </p:childTnLst>
                                </p:cTn>
                              </p:par>
                            </p:childTnLst>
                          </p:cTn>
                        </p:par>
                        <p:par>
                          <p:cTn id="94" fill="hold">
                            <p:stCondLst>
                              <p:cond delay="1100"/>
                            </p:stCondLst>
                            <p:childTnLst>
                              <p:par>
                                <p:cTn id="95" presetID="10" presetClass="entr" presetSubtype="0" fill="hold" nodeType="afterEffect">
                                  <p:stCondLst>
                                    <p:cond delay="0"/>
                                  </p:stCondLst>
                                  <p:childTnLst>
                                    <p:set>
                                      <p:cBhvr>
                                        <p:cTn id="96" dur="1" fill="hold">
                                          <p:stCondLst>
                                            <p:cond delay="0"/>
                                          </p:stCondLst>
                                        </p:cTn>
                                        <p:tgtEl>
                                          <p:spTgt spid="246"/>
                                        </p:tgtEl>
                                        <p:attrNameLst>
                                          <p:attrName>style.visibility</p:attrName>
                                        </p:attrNameLst>
                                      </p:cBhvr>
                                      <p:to>
                                        <p:strVal val="visible"/>
                                      </p:to>
                                    </p:set>
                                    <p:animEffect transition="in" filter="fade">
                                      <p:cBhvr>
                                        <p:cTn id="97" dur="50"/>
                                        <p:tgtEl>
                                          <p:spTgt spid="246"/>
                                        </p:tgtEl>
                                      </p:cBhvr>
                                    </p:animEffect>
                                  </p:childTnLst>
                                </p:cTn>
                              </p:par>
                            </p:childTnLst>
                          </p:cTn>
                        </p:par>
                        <p:par>
                          <p:cTn id="98" fill="hold">
                            <p:stCondLst>
                              <p:cond delay="1150"/>
                            </p:stCondLst>
                            <p:childTnLst>
                              <p:par>
                                <p:cTn id="99" presetID="10" presetClass="entr" presetSubtype="0" fill="hold" nodeType="afterEffect">
                                  <p:stCondLst>
                                    <p:cond delay="0"/>
                                  </p:stCondLst>
                                  <p:childTnLst>
                                    <p:set>
                                      <p:cBhvr>
                                        <p:cTn id="100" dur="1" fill="hold">
                                          <p:stCondLst>
                                            <p:cond delay="0"/>
                                          </p:stCondLst>
                                        </p:cTn>
                                        <p:tgtEl>
                                          <p:spTgt spid="249"/>
                                        </p:tgtEl>
                                        <p:attrNameLst>
                                          <p:attrName>style.visibility</p:attrName>
                                        </p:attrNameLst>
                                      </p:cBhvr>
                                      <p:to>
                                        <p:strVal val="visible"/>
                                      </p:to>
                                    </p:set>
                                    <p:animEffect transition="in" filter="fade">
                                      <p:cBhvr>
                                        <p:cTn id="101" dur="50"/>
                                        <p:tgtEl>
                                          <p:spTgt spid="249"/>
                                        </p:tgtEl>
                                      </p:cBhvr>
                                    </p:animEffect>
                                  </p:childTnLst>
                                </p:cTn>
                              </p:par>
                            </p:childTnLst>
                          </p:cTn>
                        </p:par>
                        <p:par>
                          <p:cTn id="102" fill="hold">
                            <p:stCondLst>
                              <p:cond delay="1200"/>
                            </p:stCondLst>
                            <p:childTnLst>
                              <p:par>
                                <p:cTn id="103" presetID="10" presetClass="entr" presetSubtype="0" fill="hold" nodeType="afterEffect">
                                  <p:stCondLst>
                                    <p:cond delay="0"/>
                                  </p:stCondLst>
                                  <p:childTnLst>
                                    <p:set>
                                      <p:cBhvr>
                                        <p:cTn id="104" dur="1" fill="hold">
                                          <p:stCondLst>
                                            <p:cond delay="0"/>
                                          </p:stCondLst>
                                        </p:cTn>
                                        <p:tgtEl>
                                          <p:spTgt spid="252"/>
                                        </p:tgtEl>
                                        <p:attrNameLst>
                                          <p:attrName>style.visibility</p:attrName>
                                        </p:attrNameLst>
                                      </p:cBhvr>
                                      <p:to>
                                        <p:strVal val="visible"/>
                                      </p:to>
                                    </p:set>
                                    <p:animEffect transition="in" filter="fade">
                                      <p:cBhvr>
                                        <p:cTn id="105" dur="50"/>
                                        <p:tgtEl>
                                          <p:spTgt spid="252"/>
                                        </p:tgtEl>
                                      </p:cBhvr>
                                    </p:animEffect>
                                  </p:childTnLst>
                                </p:cTn>
                              </p:par>
                            </p:childTnLst>
                          </p:cTn>
                        </p:par>
                        <p:par>
                          <p:cTn id="106" fill="hold">
                            <p:stCondLst>
                              <p:cond delay="1250"/>
                            </p:stCondLst>
                            <p:childTnLst>
                              <p:par>
                                <p:cTn id="107" presetID="10" presetClass="entr" presetSubtype="0" fill="hold" nodeType="afterEffect">
                                  <p:stCondLst>
                                    <p:cond delay="0"/>
                                  </p:stCondLst>
                                  <p:childTnLst>
                                    <p:set>
                                      <p:cBhvr>
                                        <p:cTn id="108" dur="1" fill="hold">
                                          <p:stCondLst>
                                            <p:cond delay="0"/>
                                          </p:stCondLst>
                                        </p:cTn>
                                        <p:tgtEl>
                                          <p:spTgt spid="255"/>
                                        </p:tgtEl>
                                        <p:attrNameLst>
                                          <p:attrName>style.visibility</p:attrName>
                                        </p:attrNameLst>
                                      </p:cBhvr>
                                      <p:to>
                                        <p:strVal val="visible"/>
                                      </p:to>
                                    </p:set>
                                    <p:animEffect transition="in" filter="fade">
                                      <p:cBhvr>
                                        <p:cTn id="109" dur="50"/>
                                        <p:tgtEl>
                                          <p:spTgt spid="255"/>
                                        </p:tgtEl>
                                      </p:cBhvr>
                                    </p:animEffect>
                                  </p:childTnLst>
                                </p:cTn>
                              </p:par>
                            </p:childTnLst>
                          </p:cTn>
                        </p:par>
                        <p:par>
                          <p:cTn id="110" fill="hold">
                            <p:stCondLst>
                              <p:cond delay="1300"/>
                            </p:stCondLst>
                            <p:childTnLst>
                              <p:par>
                                <p:cTn id="111" presetID="10" presetClass="entr" presetSubtype="0" fill="hold" nodeType="afterEffect">
                                  <p:stCondLst>
                                    <p:cond delay="0"/>
                                  </p:stCondLst>
                                  <p:childTnLst>
                                    <p:set>
                                      <p:cBhvr>
                                        <p:cTn id="112" dur="1" fill="hold">
                                          <p:stCondLst>
                                            <p:cond delay="0"/>
                                          </p:stCondLst>
                                        </p:cTn>
                                        <p:tgtEl>
                                          <p:spTgt spid="258"/>
                                        </p:tgtEl>
                                        <p:attrNameLst>
                                          <p:attrName>style.visibility</p:attrName>
                                        </p:attrNameLst>
                                      </p:cBhvr>
                                      <p:to>
                                        <p:strVal val="visible"/>
                                      </p:to>
                                    </p:set>
                                    <p:animEffect transition="in" filter="fade">
                                      <p:cBhvr>
                                        <p:cTn id="113" dur="50"/>
                                        <p:tgtEl>
                                          <p:spTgt spid="258"/>
                                        </p:tgtEl>
                                      </p:cBhvr>
                                    </p:animEffect>
                                  </p:childTnLst>
                                </p:cTn>
                              </p:par>
                            </p:childTnLst>
                          </p:cTn>
                        </p:par>
                        <p:par>
                          <p:cTn id="114" fill="hold">
                            <p:stCondLst>
                              <p:cond delay="1350"/>
                            </p:stCondLst>
                            <p:childTnLst>
                              <p:par>
                                <p:cTn id="115" presetID="10" presetClass="entr" presetSubtype="0" fill="hold" nodeType="afterEffect">
                                  <p:stCondLst>
                                    <p:cond delay="0"/>
                                  </p:stCondLst>
                                  <p:childTnLst>
                                    <p:set>
                                      <p:cBhvr>
                                        <p:cTn id="116" dur="1" fill="hold">
                                          <p:stCondLst>
                                            <p:cond delay="0"/>
                                          </p:stCondLst>
                                        </p:cTn>
                                        <p:tgtEl>
                                          <p:spTgt spid="261"/>
                                        </p:tgtEl>
                                        <p:attrNameLst>
                                          <p:attrName>style.visibility</p:attrName>
                                        </p:attrNameLst>
                                      </p:cBhvr>
                                      <p:to>
                                        <p:strVal val="visible"/>
                                      </p:to>
                                    </p:set>
                                    <p:animEffect transition="in" filter="fade">
                                      <p:cBhvr>
                                        <p:cTn id="117" dur="50"/>
                                        <p:tgtEl>
                                          <p:spTgt spid="261"/>
                                        </p:tgtEl>
                                      </p:cBhvr>
                                    </p:animEffect>
                                  </p:childTnLst>
                                </p:cTn>
                              </p:par>
                            </p:childTnLst>
                          </p:cTn>
                        </p:par>
                        <p:par>
                          <p:cTn id="118" fill="hold">
                            <p:stCondLst>
                              <p:cond delay="1400"/>
                            </p:stCondLst>
                            <p:childTnLst>
                              <p:par>
                                <p:cTn id="119" presetID="10" presetClass="entr" presetSubtype="0" fill="hold" nodeType="afterEffect">
                                  <p:stCondLst>
                                    <p:cond delay="0"/>
                                  </p:stCondLst>
                                  <p:childTnLst>
                                    <p:set>
                                      <p:cBhvr>
                                        <p:cTn id="120" dur="1" fill="hold">
                                          <p:stCondLst>
                                            <p:cond delay="0"/>
                                          </p:stCondLst>
                                        </p:cTn>
                                        <p:tgtEl>
                                          <p:spTgt spid="264"/>
                                        </p:tgtEl>
                                        <p:attrNameLst>
                                          <p:attrName>style.visibility</p:attrName>
                                        </p:attrNameLst>
                                      </p:cBhvr>
                                      <p:to>
                                        <p:strVal val="visible"/>
                                      </p:to>
                                    </p:set>
                                    <p:animEffect transition="in" filter="fade">
                                      <p:cBhvr>
                                        <p:cTn id="121" dur="50"/>
                                        <p:tgtEl>
                                          <p:spTgt spid="264"/>
                                        </p:tgtEl>
                                      </p:cBhvr>
                                    </p:animEffect>
                                  </p:childTnLst>
                                </p:cTn>
                              </p:par>
                            </p:childTnLst>
                          </p:cTn>
                        </p:par>
                        <p:par>
                          <p:cTn id="122" fill="hold">
                            <p:stCondLst>
                              <p:cond delay="1450"/>
                            </p:stCondLst>
                            <p:childTnLst>
                              <p:par>
                                <p:cTn id="123" presetID="10" presetClass="entr" presetSubtype="0" fill="hold" nodeType="afterEffect">
                                  <p:stCondLst>
                                    <p:cond delay="0"/>
                                  </p:stCondLst>
                                  <p:childTnLst>
                                    <p:set>
                                      <p:cBhvr>
                                        <p:cTn id="124" dur="1" fill="hold">
                                          <p:stCondLst>
                                            <p:cond delay="0"/>
                                          </p:stCondLst>
                                        </p:cTn>
                                        <p:tgtEl>
                                          <p:spTgt spid="267"/>
                                        </p:tgtEl>
                                        <p:attrNameLst>
                                          <p:attrName>style.visibility</p:attrName>
                                        </p:attrNameLst>
                                      </p:cBhvr>
                                      <p:to>
                                        <p:strVal val="visible"/>
                                      </p:to>
                                    </p:set>
                                    <p:animEffect transition="in" filter="fade">
                                      <p:cBhvr>
                                        <p:cTn id="125" dur="50"/>
                                        <p:tgtEl>
                                          <p:spTgt spid="267"/>
                                        </p:tgtEl>
                                      </p:cBhvr>
                                    </p:animEffect>
                                  </p:childTnLst>
                                </p:cTn>
                              </p:par>
                            </p:childTnLst>
                          </p:cTn>
                        </p:par>
                        <p:par>
                          <p:cTn id="126" fill="hold">
                            <p:stCondLst>
                              <p:cond delay="1500"/>
                            </p:stCondLst>
                            <p:childTnLst>
                              <p:par>
                                <p:cTn id="127" presetID="10" presetClass="entr" presetSubtype="0" fill="hold" nodeType="afterEffect">
                                  <p:stCondLst>
                                    <p:cond delay="0"/>
                                  </p:stCondLst>
                                  <p:childTnLst>
                                    <p:set>
                                      <p:cBhvr>
                                        <p:cTn id="128" dur="1" fill="hold">
                                          <p:stCondLst>
                                            <p:cond delay="0"/>
                                          </p:stCondLst>
                                        </p:cTn>
                                        <p:tgtEl>
                                          <p:spTgt spid="270"/>
                                        </p:tgtEl>
                                        <p:attrNameLst>
                                          <p:attrName>style.visibility</p:attrName>
                                        </p:attrNameLst>
                                      </p:cBhvr>
                                      <p:to>
                                        <p:strVal val="visible"/>
                                      </p:to>
                                    </p:set>
                                    <p:animEffect transition="in" filter="fade">
                                      <p:cBhvr>
                                        <p:cTn id="129" dur="50"/>
                                        <p:tgtEl>
                                          <p:spTgt spid="270"/>
                                        </p:tgtEl>
                                      </p:cBhvr>
                                    </p:animEffect>
                                  </p:childTnLst>
                                </p:cTn>
                              </p:par>
                            </p:childTnLst>
                          </p:cTn>
                        </p:par>
                        <p:par>
                          <p:cTn id="130" fill="hold">
                            <p:stCondLst>
                              <p:cond delay="1550"/>
                            </p:stCondLst>
                            <p:childTnLst>
                              <p:par>
                                <p:cTn id="131" presetID="10" presetClass="entr" presetSubtype="0" fill="hold" nodeType="afterEffect">
                                  <p:stCondLst>
                                    <p:cond delay="0"/>
                                  </p:stCondLst>
                                  <p:childTnLst>
                                    <p:set>
                                      <p:cBhvr>
                                        <p:cTn id="132" dur="1" fill="hold">
                                          <p:stCondLst>
                                            <p:cond delay="0"/>
                                          </p:stCondLst>
                                        </p:cTn>
                                        <p:tgtEl>
                                          <p:spTgt spid="273"/>
                                        </p:tgtEl>
                                        <p:attrNameLst>
                                          <p:attrName>style.visibility</p:attrName>
                                        </p:attrNameLst>
                                      </p:cBhvr>
                                      <p:to>
                                        <p:strVal val="visible"/>
                                      </p:to>
                                    </p:set>
                                    <p:animEffect transition="in" filter="fade">
                                      <p:cBhvr>
                                        <p:cTn id="133" dur="50"/>
                                        <p:tgtEl>
                                          <p:spTgt spid="273"/>
                                        </p:tgtEl>
                                      </p:cBhvr>
                                    </p:animEffect>
                                  </p:childTnLst>
                                </p:cTn>
                              </p:par>
                            </p:childTnLst>
                          </p:cTn>
                        </p:par>
                        <p:par>
                          <p:cTn id="134" fill="hold">
                            <p:stCondLst>
                              <p:cond delay="1600"/>
                            </p:stCondLst>
                            <p:childTnLst>
                              <p:par>
                                <p:cTn id="135" presetID="10" presetClass="entr" presetSubtype="0" fill="hold" nodeType="afterEffect">
                                  <p:stCondLst>
                                    <p:cond delay="0"/>
                                  </p:stCondLst>
                                  <p:childTnLst>
                                    <p:set>
                                      <p:cBhvr>
                                        <p:cTn id="136" dur="1" fill="hold">
                                          <p:stCondLst>
                                            <p:cond delay="0"/>
                                          </p:stCondLst>
                                        </p:cTn>
                                        <p:tgtEl>
                                          <p:spTgt spid="276"/>
                                        </p:tgtEl>
                                        <p:attrNameLst>
                                          <p:attrName>style.visibility</p:attrName>
                                        </p:attrNameLst>
                                      </p:cBhvr>
                                      <p:to>
                                        <p:strVal val="visible"/>
                                      </p:to>
                                    </p:set>
                                    <p:animEffect transition="in" filter="fade">
                                      <p:cBhvr>
                                        <p:cTn id="137" dur="50"/>
                                        <p:tgtEl>
                                          <p:spTgt spid="276"/>
                                        </p:tgtEl>
                                      </p:cBhvr>
                                    </p:animEffect>
                                  </p:childTnLst>
                                </p:cTn>
                              </p:par>
                            </p:childTnLst>
                          </p:cTn>
                        </p:par>
                        <p:par>
                          <p:cTn id="138" fill="hold">
                            <p:stCondLst>
                              <p:cond delay="1650"/>
                            </p:stCondLst>
                            <p:childTnLst>
                              <p:par>
                                <p:cTn id="139" presetID="10" presetClass="entr" presetSubtype="0" fill="hold" nodeType="afterEffect">
                                  <p:stCondLst>
                                    <p:cond delay="0"/>
                                  </p:stCondLst>
                                  <p:childTnLst>
                                    <p:set>
                                      <p:cBhvr>
                                        <p:cTn id="140" dur="1" fill="hold">
                                          <p:stCondLst>
                                            <p:cond delay="0"/>
                                          </p:stCondLst>
                                        </p:cTn>
                                        <p:tgtEl>
                                          <p:spTgt spid="279"/>
                                        </p:tgtEl>
                                        <p:attrNameLst>
                                          <p:attrName>style.visibility</p:attrName>
                                        </p:attrNameLst>
                                      </p:cBhvr>
                                      <p:to>
                                        <p:strVal val="visible"/>
                                      </p:to>
                                    </p:set>
                                    <p:animEffect transition="in" filter="fade">
                                      <p:cBhvr>
                                        <p:cTn id="141" dur="50"/>
                                        <p:tgtEl>
                                          <p:spTgt spid="279"/>
                                        </p:tgtEl>
                                      </p:cBhvr>
                                    </p:animEffect>
                                  </p:childTnLst>
                                </p:cTn>
                              </p:par>
                            </p:childTnLst>
                          </p:cTn>
                        </p:par>
                        <p:par>
                          <p:cTn id="142" fill="hold">
                            <p:stCondLst>
                              <p:cond delay="1700"/>
                            </p:stCondLst>
                            <p:childTnLst>
                              <p:par>
                                <p:cTn id="143" presetID="10" presetClass="entr" presetSubtype="0" fill="hold" nodeType="afterEffect">
                                  <p:stCondLst>
                                    <p:cond delay="0"/>
                                  </p:stCondLst>
                                  <p:childTnLst>
                                    <p:set>
                                      <p:cBhvr>
                                        <p:cTn id="144" dur="1" fill="hold">
                                          <p:stCondLst>
                                            <p:cond delay="0"/>
                                          </p:stCondLst>
                                        </p:cTn>
                                        <p:tgtEl>
                                          <p:spTgt spid="282"/>
                                        </p:tgtEl>
                                        <p:attrNameLst>
                                          <p:attrName>style.visibility</p:attrName>
                                        </p:attrNameLst>
                                      </p:cBhvr>
                                      <p:to>
                                        <p:strVal val="visible"/>
                                      </p:to>
                                    </p:set>
                                    <p:animEffect transition="in" filter="fade">
                                      <p:cBhvr>
                                        <p:cTn id="145" dur="50"/>
                                        <p:tgtEl>
                                          <p:spTgt spid="282"/>
                                        </p:tgtEl>
                                      </p:cBhvr>
                                    </p:animEffect>
                                  </p:childTnLst>
                                </p:cTn>
                              </p:par>
                            </p:childTnLst>
                          </p:cTn>
                        </p:par>
                        <p:par>
                          <p:cTn id="146" fill="hold">
                            <p:stCondLst>
                              <p:cond delay="1750"/>
                            </p:stCondLst>
                            <p:childTnLst>
                              <p:par>
                                <p:cTn id="147" presetID="10" presetClass="entr" presetSubtype="0" fill="hold" nodeType="afterEffect">
                                  <p:stCondLst>
                                    <p:cond delay="0"/>
                                  </p:stCondLst>
                                  <p:childTnLst>
                                    <p:set>
                                      <p:cBhvr>
                                        <p:cTn id="148" dur="1" fill="hold">
                                          <p:stCondLst>
                                            <p:cond delay="0"/>
                                          </p:stCondLst>
                                        </p:cTn>
                                        <p:tgtEl>
                                          <p:spTgt spid="285"/>
                                        </p:tgtEl>
                                        <p:attrNameLst>
                                          <p:attrName>style.visibility</p:attrName>
                                        </p:attrNameLst>
                                      </p:cBhvr>
                                      <p:to>
                                        <p:strVal val="visible"/>
                                      </p:to>
                                    </p:set>
                                    <p:animEffect transition="in" filter="fade">
                                      <p:cBhvr>
                                        <p:cTn id="149" dur="50"/>
                                        <p:tgtEl>
                                          <p:spTgt spid="285"/>
                                        </p:tgtEl>
                                      </p:cBhvr>
                                    </p:animEffect>
                                  </p:childTnLst>
                                </p:cTn>
                              </p:par>
                            </p:childTnLst>
                          </p:cTn>
                        </p:par>
                        <p:par>
                          <p:cTn id="150" fill="hold">
                            <p:stCondLst>
                              <p:cond delay="1800"/>
                            </p:stCondLst>
                            <p:childTnLst>
                              <p:par>
                                <p:cTn id="151" presetID="10" presetClass="entr" presetSubtype="0" fill="hold" nodeType="afterEffect">
                                  <p:stCondLst>
                                    <p:cond delay="0"/>
                                  </p:stCondLst>
                                  <p:childTnLst>
                                    <p:set>
                                      <p:cBhvr>
                                        <p:cTn id="152" dur="1" fill="hold">
                                          <p:stCondLst>
                                            <p:cond delay="0"/>
                                          </p:stCondLst>
                                        </p:cTn>
                                        <p:tgtEl>
                                          <p:spTgt spid="288"/>
                                        </p:tgtEl>
                                        <p:attrNameLst>
                                          <p:attrName>style.visibility</p:attrName>
                                        </p:attrNameLst>
                                      </p:cBhvr>
                                      <p:to>
                                        <p:strVal val="visible"/>
                                      </p:to>
                                    </p:set>
                                    <p:animEffect transition="in" filter="fade">
                                      <p:cBhvr>
                                        <p:cTn id="153" dur="50"/>
                                        <p:tgtEl>
                                          <p:spTgt spid="288"/>
                                        </p:tgtEl>
                                      </p:cBhvr>
                                    </p:animEffect>
                                  </p:childTnLst>
                                </p:cTn>
                              </p:par>
                            </p:childTnLst>
                          </p:cTn>
                        </p:par>
                        <p:par>
                          <p:cTn id="154" fill="hold">
                            <p:stCondLst>
                              <p:cond delay="1850"/>
                            </p:stCondLst>
                            <p:childTnLst>
                              <p:par>
                                <p:cTn id="155" presetID="10" presetClass="entr" presetSubtype="0" fill="hold" nodeType="afterEffect">
                                  <p:stCondLst>
                                    <p:cond delay="0"/>
                                  </p:stCondLst>
                                  <p:childTnLst>
                                    <p:set>
                                      <p:cBhvr>
                                        <p:cTn id="156" dur="1" fill="hold">
                                          <p:stCondLst>
                                            <p:cond delay="0"/>
                                          </p:stCondLst>
                                        </p:cTn>
                                        <p:tgtEl>
                                          <p:spTgt spid="120"/>
                                        </p:tgtEl>
                                        <p:attrNameLst>
                                          <p:attrName>style.visibility</p:attrName>
                                        </p:attrNameLst>
                                      </p:cBhvr>
                                      <p:to>
                                        <p:strVal val="visible"/>
                                      </p:to>
                                    </p:set>
                                    <p:animEffect transition="in" filter="fade">
                                      <p:cBhvr>
                                        <p:cTn id="157" dur="50"/>
                                        <p:tgtEl>
                                          <p:spTgt spid="120"/>
                                        </p:tgtEl>
                                      </p:cBhvr>
                                    </p:animEffect>
                                  </p:childTnLst>
                                </p:cTn>
                              </p:par>
                            </p:childTnLst>
                          </p:cTn>
                        </p:par>
                        <p:par>
                          <p:cTn id="158" fill="hold">
                            <p:stCondLst>
                              <p:cond delay="1900"/>
                            </p:stCondLst>
                            <p:childTnLst>
                              <p:par>
                                <p:cTn id="159" presetID="10" presetClass="entr" presetSubtype="0" fill="hold" nodeType="afterEffect">
                                  <p:stCondLst>
                                    <p:cond delay="0"/>
                                  </p:stCondLst>
                                  <p:childTnLst>
                                    <p:set>
                                      <p:cBhvr>
                                        <p:cTn id="160" dur="1" fill="hold">
                                          <p:stCondLst>
                                            <p:cond delay="0"/>
                                          </p:stCondLst>
                                        </p:cTn>
                                        <p:tgtEl>
                                          <p:spTgt spid="126"/>
                                        </p:tgtEl>
                                        <p:attrNameLst>
                                          <p:attrName>style.visibility</p:attrName>
                                        </p:attrNameLst>
                                      </p:cBhvr>
                                      <p:to>
                                        <p:strVal val="visible"/>
                                      </p:to>
                                    </p:set>
                                    <p:animEffect transition="in" filter="fade">
                                      <p:cBhvr>
                                        <p:cTn id="161" dur="50"/>
                                        <p:tgtEl>
                                          <p:spTgt spid="126"/>
                                        </p:tgtEl>
                                      </p:cBhvr>
                                    </p:animEffect>
                                  </p:childTnLst>
                                </p:cTn>
                              </p:par>
                            </p:childTnLst>
                          </p:cTn>
                        </p:par>
                        <p:par>
                          <p:cTn id="162" fill="hold">
                            <p:stCondLst>
                              <p:cond delay="1950"/>
                            </p:stCondLst>
                            <p:childTnLst>
                              <p:par>
                                <p:cTn id="163" presetID="10" presetClass="entr" presetSubtype="0" fill="hold" nodeType="afterEffect">
                                  <p:stCondLst>
                                    <p:cond delay="0"/>
                                  </p:stCondLst>
                                  <p:childTnLst>
                                    <p:set>
                                      <p:cBhvr>
                                        <p:cTn id="164" dur="1" fill="hold">
                                          <p:stCondLst>
                                            <p:cond delay="0"/>
                                          </p:stCondLst>
                                        </p:cTn>
                                        <p:tgtEl>
                                          <p:spTgt spid="129"/>
                                        </p:tgtEl>
                                        <p:attrNameLst>
                                          <p:attrName>style.visibility</p:attrName>
                                        </p:attrNameLst>
                                      </p:cBhvr>
                                      <p:to>
                                        <p:strVal val="visible"/>
                                      </p:to>
                                    </p:set>
                                    <p:animEffect transition="in" filter="fade">
                                      <p:cBhvr>
                                        <p:cTn id="165" dur="50"/>
                                        <p:tgtEl>
                                          <p:spTgt spid="129"/>
                                        </p:tgtEl>
                                      </p:cBhvr>
                                    </p:animEffect>
                                  </p:childTnLst>
                                </p:cTn>
                              </p:par>
                            </p:childTnLst>
                          </p:cTn>
                        </p:par>
                        <p:par>
                          <p:cTn id="166" fill="hold">
                            <p:stCondLst>
                              <p:cond delay="2000"/>
                            </p:stCondLst>
                            <p:childTnLst>
                              <p:par>
                                <p:cTn id="167" presetID="10" presetClass="entr" presetSubtype="0" fill="hold" nodeType="afterEffect">
                                  <p:stCondLst>
                                    <p:cond delay="0"/>
                                  </p:stCondLst>
                                  <p:childTnLst>
                                    <p:set>
                                      <p:cBhvr>
                                        <p:cTn id="168" dur="1" fill="hold">
                                          <p:stCondLst>
                                            <p:cond delay="0"/>
                                          </p:stCondLst>
                                        </p:cTn>
                                        <p:tgtEl>
                                          <p:spTgt spid="135"/>
                                        </p:tgtEl>
                                        <p:attrNameLst>
                                          <p:attrName>style.visibility</p:attrName>
                                        </p:attrNameLst>
                                      </p:cBhvr>
                                      <p:to>
                                        <p:strVal val="visible"/>
                                      </p:to>
                                    </p:set>
                                    <p:animEffect transition="in" filter="fade">
                                      <p:cBhvr>
                                        <p:cTn id="169" dur="50"/>
                                        <p:tgtEl>
                                          <p:spTgt spid="135"/>
                                        </p:tgtEl>
                                      </p:cBhvr>
                                    </p:animEffect>
                                  </p:childTnLst>
                                </p:cTn>
                              </p:par>
                            </p:childTnLst>
                          </p:cTn>
                        </p:par>
                        <p:par>
                          <p:cTn id="170" fill="hold">
                            <p:stCondLst>
                              <p:cond delay="2050"/>
                            </p:stCondLst>
                            <p:childTnLst>
                              <p:par>
                                <p:cTn id="171" presetID="10" presetClass="entr" presetSubtype="0" fill="hold" nodeType="afterEffect">
                                  <p:stCondLst>
                                    <p:cond delay="0"/>
                                  </p:stCondLst>
                                  <p:childTnLst>
                                    <p:set>
                                      <p:cBhvr>
                                        <p:cTn id="172" dur="1" fill="hold">
                                          <p:stCondLst>
                                            <p:cond delay="0"/>
                                          </p:stCondLst>
                                        </p:cTn>
                                        <p:tgtEl>
                                          <p:spTgt spid="138"/>
                                        </p:tgtEl>
                                        <p:attrNameLst>
                                          <p:attrName>style.visibility</p:attrName>
                                        </p:attrNameLst>
                                      </p:cBhvr>
                                      <p:to>
                                        <p:strVal val="visible"/>
                                      </p:to>
                                    </p:set>
                                    <p:animEffect transition="in" filter="fade">
                                      <p:cBhvr>
                                        <p:cTn id="173" dur="50"/>
                                        <p:tgtEl>
                                          <p:spTgt spid="138"/>
                                        </p:tgtEl>
                                      </p:cBhvr>
                                    </p:animEffect>
                                  </p:childTnLst>
                                </p:cTn>
                              </p:par>
                            </p:childTnLst>
                          </p:cTn>
                        </p:par>
                        <p:par>
                          <p:cTn id="174" fill="hold">
                            <p:stCondLst>
                              <p:cond delay="2100"/>
                            </p:stCondLst>
                            <p:childTnLst>
                              <p:par>
                                <p:cTn id="175" presetID="10" presetClass="entr" presetSubtype="0" fill="hold" nodeType="afterEffect">
                                  <p:stCondLst>
                                    <p:cond delay="0"/>
                                  </p:stCondLst>
                                  <p:childTnLst>
                                    <p:set>
                                      <p:cBhvr>
                                        <p:cTn id="176" dur="1" fill="hold">
                                          <p:stCondLst>
                                            <p:cond delay="0"/>
                                          </p:stCondLst>
                                        </p:cTn>
                                        <p:tgtEl>
                                          <p:spTgt spid="123"/>
                                        </p:tgtEl>
                                        <p:attrNameLst>
                                          <p:attrName>style.visibility</p:attrName>
                                        </p:attrNameLst>
                                      </p:cBhvr>
                                      <p:to>
                                        <p:strVal val="visible"/>
                                      </p:to>
                                    </p:set>
                                    <p:animEffect transition="in" filter="fade">
                                      <p:cBhvr>
                                        <p:cTn id="177" dur="50"/>
                                        <p:tgtEl>
                                          <p:spTgt spid="123"/>
                                        </p:tgtEl>
                                      </p:cBhvr>
                                    </p:animEffect>
                                  </p:childTnLst>
                                </p:cTn>
                              </p:par>
                            </p:childTnLst>
                          </p:cTn>
                        </p:par>
                        <p:par>
                          <p:cTn id="178" fill="hold">
                            <p:stCondLst>
                              <p:cond delay="2150"/>
                            </p:stCondLst>
                            <p:childTnLst>
                              <p:par>
                                <p:cTn id="179" presetID="10" presetClass="entr" presetSubtype="0" fill="hold" nodeType="after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
                                        <p:tgtEl>
                                          <p:spTgt spid="114"/>
                                        </p:tgtEl>
                                      </p:cBhvr>
                                    </p:animEffect>
                                  </p:childTnLst>
                                </p:cTn>
                              </p:par>
                            </p:childTnLst>
                          </p:cTn>
                        </p:par>
                        <p:par>
                          <p:cTn id="182" fill="hold">
                            <p:stCondLst>
                              <p:cond delay="2200"/>
                            </p:stCondLst>
                            <p:childTnLst>
                              <p:par>
                                <p:cTn id="183" presetID="10" presetClass="entr" presetSubtype="0" fill="hold" nodeType="afterEffect">
                                  <p:stCondLst>
                                    <p:cond delay="0"/>
                                  </p:stCondLst>
                                  <p:childTnLst>
                                    <p:set>
                                      <p:cBhvr>
                                        <p:cTn id="184" dur="1" fill="hold">
                                          <p:stCondLst>
                                            <p:cond delay="0"/>
                                          </p:stCondLst>
                                        </p:cTn>
                                        <p:tgtEl>
                                          <p:spTgt spid="111"/>
                                        </p:tgtEl>
                                        <p:attrNameLst>
                                          <p:attrName>style.visibility</p:attrName>
                                        </p:attrNameLst>
                                      </p:cBhvr>
                                      <p:to>
                                        <p:strVal val="visible"/>
                                      </p:to>
                                    </p:set>
                                    <p:animEffect transition="in" filter="fade">
                                      <p:cBhvr>
                                        <p:cTn id="185" dur="50"/>
                                        <p:tgtEl>
                                          <p:spTgt spid="111"/>
                                        </p:tgtEl>
                                      </p:cBhvr>
                                    </p:animEffect>
                                  </p:childTnLst>
                                </p:cTn>
                              </p:par>
                            </p:childTnLst>
                          </p:cTn>
                        </p:par>
                        <p:par>
                          <p:cTn id="186" fill="hold">
                            <p:stCondLst>
                              <p:cond delay="2250"/>
                            </p:stCondLst>
                            <p:childTnLst>
                              <p:par>
                                <p:cTn id="187" presetID="10" presetClass="entr" presetSubtype="0" fill="hold" nodeType="afterEffect">
                                  <p:stCondLst>
                                    <p:cond delay="0"/>
                                  </p:stCondLst>
                                  <p:childTnLst>
                                    <p:set>
                                      <p:cBhvr>
                                        <p:cTn id="188" dur="1" fill="hold">
                                          <p:stCondLst>
                                            <p:cond delay="0"/>
                                          </p:stCondLst>
                                        </p:cTn>
                                        <p:tgtEl>
                                          <p:spTgt spid="102"/>
                                        </p:tgtEl>
                                        <p:attrNameLst>
                                          <p:attrName>style.visibility</p:attrName>
                                        </p:attrNameLst>
                                      </p:cBhvr>
                                      <p:to>
                                        <p:strVal val="visible"/>
                                      </p:to>
                                    </p:set>
                                    <p:animEffect transition="in" filter="fade">
                                      <p:cBhvr>
                                        <p:cTn id="189" dur="50"/>
                                        <p:tgtEl>
                                          <p:spTgt spid="102"/>
                                        </p:tgtEl>
                                      </p:cBhvr>
                                    </p:animEffect>
                                  </p:childTnLst>
                                </p:cTn>
                              </p:par>
                            </p:childTnLst>
                          </p:cTn>
                        </p:par>
                        <p:par>
                          <p:cTn id="190" fill="hold">
                            <p:stCondLst>
                              <p:cond delay="2300"/>
                            </p:stCondLst>
                            <p:childTnLst>
                              <p:par>
                                <p:cTn id="191" presetID="10" presetClass="entr" presetSubtype="0" fill="hold" nodeType="afterEffect">
                                  <p:stCondLst>
                                    <p:cond delay="0"/>
                                  </p:stCondLst>
                                  <p:childTnLst>
                                    <p:set>
                                      <p:cBhvr>
                                        <p:cTn id="192" dur="1" fill="hold">
                                          <p:stCondLst>
                                            <p:cond delay="0"/>
                                          </p:stCondLst>
                                        </p:cTn>
                                        <p:tgtEl>
                                          <p:spTgt spid="105"/>
                                        </p:tgtEl>
                                        <p:attrNameLst>
                                          <p:attrName>style.visibility</p:attrName>
                                        </p:attrNameLst>
                                      </p:cBhvr>
                                      <p:to>
                                        <p:strVal val="visible"/>
                                      </p:to>
                                    </p:set>
                                    <p:animEffect transition="in" filter="fade">
                                      <p:cBhvr>
                                        <p:cTn id="193" dur="50"/>
                                        <p:tgtEl>
                                          <p:spTgt spid="105"/>
                                        </p:tgtEl>
                                      </p:cBhvr>
                                    </p:animEffect>
                                  </p:childTnLst>
                                </p:cTn>
                              </p:par>
                            </p:childTnLst>
                          </p:cTn>
                        </p:par>
                        <p:par>
                          <p:cTn id="194" fill="hold">
                            <p:stCondLst>
                              <p:cond delay="2350"/>
                            </p:stCondLst>
                            <p:childTnLst>
                              <p:par>
                                <p:cTn id="195" presetID="10" presetClass="entr" presetSubtype="0" fill="hold" nodeType="afterEffect">
                                  <p:stCondLst>
                                    <p:cond delay="0"/>
                                  </p:stCondLst>
                                  <p:childTnLst>
                                    <p:set>
                                      <p:cBhvr>
                                        <p:cTn id="196" dur="1" fill="hold">
                                          <p:stCondLst>
                                            <p:cond delay="0"/>
                                          </p:stCondLst>
                                        </p:cTn>
                                        <p:tgtEl>
                                          <p:spTgt spid="108"/>
                                        </p:tgtEl>
                                        <p:attrNameLst>
                                          <p:attrName>style.visibility</p:attrName>
                                        </p:attrNameLst>
                                      </p:cBhvr>
                                      <p:to>
                                        <p:strVal val="visible"/>
                                      </p:to>
                                    </p:set>
                                    <p:animEffect transition="in" filter="fade">
                                      <p:cBhvr>
                                        <p:cTn id="197" dur="50"/>
                                        <p:tgtEl>
                                          <p:spTgt spid="108"/>
                                        </p:tgtEl>
                                      </p:cBhvr>
                                    </p:animEffect>
                                  </p:childTnLst>
                                </p:cTn>
                              </p:par>
                            </p:childTnLst>
                          </p:cTn>
                        </p:par>
                        <p:par>
                          <p:cTn id="198" fill="hold">
                            <p:stCondLst>
                              <p:cond delay="2400"/>
                            </p:stCondLst>
                            <p:childTnLst>
                              <p:par>
                                <p:cTn id="199" presetID="10" presetClass="entr" presetSubtype="0" fill="hold" nodeType="afterEffect">
                                  <p:stCondLst>
                                    <p:cond delay="0"/>
                                  </p:stCondLst>
                                  <p:childTnLst>
                                    <p:set>
                                      <p:cBhvr>
                                        <p:cTn id="200" dur="1" fill="hold">
                                          <p:stCondLst>
                                            <p:cond delay="0"/>
                                          </p:stCondLst>
                                        </p:cTn>
                                        <p:tgtEl>
                                          <p:spTgt spid="117"/>
                                        </p:tgtEl>
                                        <p:attrNameLst>
                                          <p:attrName>style.visibility</p:attrName>
                                        </p:attrNameLst>
                                      </p:cBhvr>
                                      <p:to>
                                        <p:strVal val="visible"/>
                                      </p:to>
                                    </p:set>
                                    <p:animEffect transition="in" filter="fade">
                                      <p:cBhvr>
                                        <p:cTn id="201" dur="5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600" dirty="0"/>
              <a:t>Manage and secure with identity as the control plane</a:t>
            </a:r>
          </a:p>
        </p:txBody>
      </p:sp>
      <p:sp>
        <p:nvSpPr>
          <p:cNvPr id="268" name="Rectangle 267">
            <a:extLst>
              <a:ext uri="{FF2B5EF4-FFF2-40B4-BE49-F238E27FC236}">
                <a16:creationId xmlns:a16="http://schemas.microsoft.com/office/drawing/2014/main" id="{5CBD4A66-D563-4DDF-98F6-258909E2A368}"/>
              </a:ext>
            </a:extLst>
          </p:cNvPr>
          <p:cNvSpPr/>
          <p:nvPr/>
        </p:nvSpPr>
        <p:spPr bwMode="auto">
          <a:xfrm>
            <a:off x="676768" y="6067717"/>
            <a:ext cx="2764839" cy="433187"/>
          </a:xfrm>
          <a:prstGeom prst="rect">
            <a:avLst/>
          </a:prstGeom>
          <a:noFill/>
        </p:spPr>
        <p:txBody>
          <a:bodyPr wrap="square" rtlCol="0" anchor="ctr">
            <a:spAutoFit/>
          </a:bodyPr>
          <a:lstStyle/>
          <a:p>
            <a:pPr algn="ctr" defTabSz="932293" fontAlgn="base">
              <a:lnSpc>
                <a:spcPct val="90000"/>
              </a:lnSpc>
              <a:spcBef>
                <a:spcPct val="0"/>
              </a:spcBef>
              <a:spcAft>
                <a:spcPct val="0"/>
              </a:spcAft>
              <a:defRPr/>
            </a:pPr>
            <a:r>
              <a:rPr lang="en-US" sz="2400" spc="30">
                <a:gradFill>
                  <a:gsLst>
                    <a:gs pos="0">
                      <a:srgbClr val="353535"/>
                    </a:gs>
                    <a:gs pos="100000">
                      <a:srgbClr val="353535"/>
                    </a:gs>
                  </a:gsLst>
                  <a:lin ang="5400000" scaled="0"/>
                </a:gradFill>
                <a:latin typeface="Segoe UI Semilight"/>
                <a:cs typeface="Segoe UI" pitchFamily="34" charset="0"/>
              </a:rPr>
              <a:t>On-premises apps</a:t>
            </a:r>
          </a:p>
        </p:txBody>
      </p:sp>
      <p:grpSp>
        <p:nvGrpSpPr>
          <p:cNvPr id="270" name="Group 207">
            <a:extLst>
              <a:ext uri="{FF2B5EF4-FFF2-40B4-BE49-F238E27FC236}">
                <a16:creationId xmlns:a16="http://schemas.microsoft.com/office/drawing/2014/main" id="{DC9E54EB-3771-4E12-8490-C261355C966C}"/>
              </a:ext>
            </a:extLst>
          </p:cNvPr>
          <p:cNvGrpSpPr>
            <a:grpSpLocks noChangeAspect="1"/>
          </p:cNvGrpSpPr>
          <p:nvPr/>
        </p:nvGrpSpPr>
        <p:grpSpPr bwMode="auto">
          <a:xfrm>
            <a:off x="3409024" y="5759612"/>
            <a:ext cx="758391" cy="737956"/>
            <a:chOff x="3750" y="2040"/>
            <a:chExt cx="334" cy="325"/>
          </a:xfrm>
          <a:solidFill>
            <a:srgbClr val="0078D7"/>
          </a:solidFill>
        </p:grpSpPr>
        <p:sp>
          <p:nvSpPr>
            <p:cNvPr id="271" name="Rectangle 208">
              <a:extLst>
                <a:ext uri="{FF2B5EF4-FFF2-40B4-BE49-F238E27FC236}">
                  <a16:creationId xmlns:a16="http://schemas.microsoft.com/office/drawing/2014/main" id="{4F35D6DE-28B4-436C-8495-0C485F3629A9}"/>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2" name="Freeform 209">
              <a:extLst>
                <a:ext uri="{FF2B5EF4-FFF2-40B4-BE49-F238E27FC236}">
                  <a16:creationId xmlns:a16="http://schemas.microsoft.com/office/drawing/2014/main" id="{A1A25E85-7005-4DC0-B2E8-E8F726058B1A}"/>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3" name="Freeform 210">
              <a:extLst>
                <a:ext uri="{FF2B5EF4-FFF2-40B4-BE49-F238E27FC236}">
                  <a16:creationId xmlns:a16="http://schemas.microsoft.com/office/drawing/2014/main" id="{019E065E-B5E7-41B2-A4B2-D0B0F615E09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4" name="Freeform 211">
              <a:extLst>
                <a:ext uri="{FF2B5EF4-FFF2-40B4-BE49-F238E27FC236}">
                  <a16:creationId xmlns:a16="http://schemas.microsoft.com/office/drawing/2014/main" id="{2592DB1E-FC85-4931-87A2-8A0B8A85E6E0}"/>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5" name="Rectangle 212">
              <a:extLst>
                <a:ext uri="{FF2B5EF4-FFF2-40B4-BE49-F238E27FC236}">
                  <a16:creationId xmlns:a16="http://schemas.microsoft.com/office/drawing/2014/main" id="{41EA2563-5900-4FF2-A4CA-B29075B1C70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6" name="Rectangle 213">
              <a:extLst>
                <a:ext uri="{FF2B5EF4-FFF2-40B4-BE49-F238E27FC236}">
                  <a16:creationId xmlns:a16="http://schemas.microsoft.com/office/drawing/2014/main" id="{9ACB5348-1927-42B6-8739-F767D61D7DAF}"/>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7" name="Rectangle 214">
              <a:extLst>
                <a:ext uri="{FF2B5EF4-FFF2-40B4-BE49-F238E27FC236}">
                  <a16:creationId xmlns:a16="http://schemas.microsoft.com/office/drawing/2014/main" id="{FA3E4CC3-A0FC-4485-9097-56062C4B9294}"/>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8" name="Rectangle 215">
              <a:extLst>
                <a:ext uri="{FF2B5EF4-FFF2-40B4-BE49-F238E27FC236}">
                  <a16:creationId xmlns:a16="http://schemas.microsoft.com/office/drawing/2014/main" id="{8782368F-E0E0-42E8-970F-5E814EA51E13}"/>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79" name="Rectangle 216">
              <a:extLst>
                <a:ext uri="{FF2B5EF4-FFF2-40B4-BE49-F238E27FC236}">
                  <a16:creationId xmlns:a16="http://schemas.microsoft.com/office/drawing/2014/main" id="{CE67ED90-DC96-4AC8-AA5F-62E9AAC668B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0" name="Rectangle 217">
              <a:extLst>
                <a:ext uri="{FF2B5EF4-FFF2-40B4-BE49-F238E27FC236}">
                  <a16:creationId xmlns:a16="http://schemas.microsoft.com/office/drawing/2014/main" id="{F7546E8B-B60A-474F-B8F5-6AE44E90B722}"/>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1" name="Rectangle 218">
              <a:extLst>
                <a:ext uri="{FF2B5EF4-FFF2-40B4-BE49-F238E27FC236}">
                  <a16:creationId xmlns:a16="http://schemas.microsoft.com/office/drawing/2014/main" id="{C14E46C1-3D20-443D-A2FD-D97F288BA090}"/>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2" name="Rectangle 219">
              <a:extLst>
                <a:ext uri="{FF2B5EF4-FFF2-40B4-BE49-F238E27FC236}">
                  <a16:creationId xmlns:a16="http://schemas.microsoft.com/office/drawing/2014/main" id="{D5F93F98-7EAF-429A-A5F1-84056C9F601C}"/>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3" name="Rectangle 220">
              <a:extLst>
                <a:ext uri="{FF2B5EF4-FFF2-40B4-BE49-F238E27FC236}">
                  <a16:creationId xmlns:a16="http://schemas.microsoft.com/office/drawing/2014/main" id="{6B5CEB0F-A884-482C-9A0C-CD0A22E13BE6}"/>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4" name="Rectangle 221">
              <a:extLst>
                <a:ext uri="{FF2B5EF4-FFF2-40B4-BE49-F238E27FC236}">
                  <a16:creationId xmlns:a16="http://schemas.microsoft.com/office/drawing/2014/main" id="{430C6E48-E22A-4CA4-B76E-94488780ECFB}"/>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5" name="Rectangle 222">
              <a:extLst>
                <a:ext uri="{FF2B5EF4-FFF2-40B4-BE49-F238E27FC236}">
                  <a16:creationId xmlns:a16="http://schemas.microsoft.com/office/drawing/2014/main" id="{5711AE30-BCAA-45AE-9788-9B4D695A2D9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6" name="Rectangle 223">
              <a:extLst>
                <a:ext uri="{FF2B5EF4-FFF2-40B4-BE49-F238E27FC236}">
                  <a16:creationId xmlns:a16="http://schemas.microsoft.com/office/drawing/2014/main" id="{2EB2A053-3C55-4AB5-B4B5-D580A16A85A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7" name="Rectangle 224">
              <a:extLst>
                <a:ext uri="{FF2B5EF4-FFF2-40B4-BE49-F238E27FC236}">
                  <a16:creationId xmlns:a16="http://schemas.microsoft.com/office/drawing/2014/main" id="{C85B3190-3037-4614-A52B-55E4A02B38F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8" name="Rectangle 225">
              <a:extLst>
                <a:ext uri="{FF2B5EF4-FFF2-40B4-BE49-F238E27FC236}">
                  <a16:creationId xmlns:a16="http://schemas.microsoft.com/office/drawing/2014/main" id="{2BAC5CC3-A749-42D5-9471-0C74665ABE3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89" name="Rectangle 226">
              <a:extLst>
                <a:ext uri="{FF2B5EF4-FFF2-40B4-BE49-F238E27FC236}">
                  <a16:creationId xmlns:a16="http://schemas.microsoft.com/office/drawing/2014/main" id="{3CCE7B49-FF9B-4722-B7AB-5E0EAC46AB8A}"/>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0" name="Rectangle 227">
              <a:extLst>
                <a:ext uri="{FF2B5EF4-FFF2-40B4-BE49-F238E27FC236}">
                  <a16:creationId xmlns:a16="http://schemas.microsoft.com/office/drawing/2014/main" id="{72B0A60C-9CBF-4C90-B97B-6B080247376E}"/>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1" name="Rectangle 228">
              <a:extLst>
                <a:ext uri="{FF2B5EF4-FFF2-40B4-BE49-F238E27FC236}">
                  <a16:creationId xmlns:a16="http://schemas.microsoft.com/office/drawing/2014/main" id="{934B46C0-D0A6-47D9-96FD-9073004206CD}"/>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2" name="Rectangle 229">
              <a:extLst>
                <a:ext uri="{FF2B5EF4-FFF2-40B4-BE49-F238E27FC236}">
                  <a16:creationId xmlns:a16="http://schemas.microsoft.com/office/drawing/2014/main" id="{93E40CD2-6142-4BE9-B841-A18C6A2AA6BB}"/>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3" name="Rectangle 230">
              <a:extLst>
                <a:ext uri="{FF2B5EF4-FFF2-40B4-BE49-F238E27FC236}">
                  <a16:creationId xmlns:a16="http://schemas.microsoft.com/office/drawing/2014/main" id="{8AF2F816-1085-4DC7-A825-0FEDFE59F7DC}"/>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4" name="Rectangle 231">
              <a:extLst>
                <a:ext uri="{FF2B5EF4-FFF2-40B4-BE49-F238E27FC236}">
                  <a16:creationId xmlns:a16="http://schemas.microsoft.com/office/drawing/2014/main" id="{118E2AFC-B8FC-42B6-93D9-9A86CE6B8A4C}"/>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5" name="Rectangle 232">
              <a:extLst>
                <a:ext uri="{FF2B5EF4-FFF2-40B4-BE49-F238E27FC236}">
                  <a16:creationId xmlns:a16="http://schemas.microsoft.com/office/drawing/2014/main" id="{7394D523-C9BE-43A1-85F3-35C899A04BA7}"/>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6" name="Rectangle 233">
              <a:extLst>
                <a:ext uri="{FF2B5EF4-FFF2-40B4-BE49-F238E27FC236}">
                  <a16:creationId xmlns:a16="http://schemas.microsoft.com/office/drawing/2014/main" id="{6D3D58A3-D69D-442D-9C0F-E78AE1049679}"/>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7" name="Rectangle 234">
              <a:extLst>
                <a:ext uri="{FF2B5EF4-FFF2-40B4-BE49-F238E27FC236}">
                  <a16:creationId xmlns:a16="http://schemas.microsoft.com/office/drawing/2014/main" id="{E1D7E494-F1D2-4469-84BD-F38346F629A8}"/>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sp>
          <p:nvSpPr>
            <p:cNvPr id="298" name="Rectangle 235">
              <a:extLst>
                <a:ext uri="{FF2B5EF4-FFF2-40B4-BE49-F238E27FC236}">
                  <a16:creationId xmlns:a16="http://schemas.microsoft.com/office/drawing/2014/main" id="{B7431D72-C7C7-4A4F-9FCF-6D88B669872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53535"/>
                </a:solidFill>
                <a:latin typeface="Segoe UI"/>
              </a:endParaRPr>
            </a:p>
          </p:txBody>
        </p:sp>
      </p:grpSp>
      <p:grpSp>
        <p:nvGrpSpPr>
          <p:cNvPr id="548" name="Group 547">
            <a:extLst>
              <a:ext uri="{FF2B5EF4-FFF2-40B4-BE49-F238E27FC236}">
                <a16:creationId xmlns:a16="http://schemas.microsoft.com/office/drawing/2014/main" id="{6FB76614-FD79-45B2-A453-637CFC92482A}"/>
              </a:ext>
            </a:extLst>
          </p:cNvPr>
          <p:cNvGrpSpPr>
            <a:grpSpLocks noChangeAspect="1"/>
          </p:cNvGrpSpPr>
          <p:nvPr/>
        </p:nvGrpSpPr>
        <p:grpSpPr>
          <a:xfrm>
            <a:off x="1935265" y="5319613"/>
            <a:ext cx="466302" cy="466302"/>
            <a:chOff x="1896627" y="5215781"/>
            <a:chExt cx="482174" cy="482174"/>
          </a:xfrm>
        </p:grpSpPr>
        <p:sp useBgFill="1">
          <p:nvSpPr>
            <p:cNvPr id="426" name="Oval 425">
              <a:extLst>
                <a:ext uri="{FF2B5EF4-FFF2-40B4-BE49-F238E27FC236}">
                  <a16:creationId xmlns:a16="http://schemas.microsoft.com/office/drawing/2014/main" id="{BE0FD832-CCBA-45D7-A985-BFB74D5F037F}"/>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graph_9" title="Icon of a line chart with connected circles at varying points">
              <a:extLst>
                <a:ext uri="{FF2B5EF4-FFF2-40B4-BE49-F238E27FC236}">
                  <a16:creationId xmlns:a16="http://schemas.microsoft.com/office/drawing/2014/main" id="{725C1B12-A4E1-4BC3-82F2-F58CAC8ADFD3}"/>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47" name="Group 546">
            <a:extLst>
              <a:ext uri="{FF2B5EF4-FFF2-40B4-BE49-F238E27FC236}">
                <a16:creationId xmlns:a16="http://schemas.microsoft.com/office/drawing/2014/main" id="{3C04AE8E-FD1D-40F6-AEB5-9245A28249C9}"/>
              </a:ext>
            </a:extLst>
          </p:cNvPr>
          <p:cNvGrpSpPr>
            <a:grpSpLocks noChangeAspect="1"/>
          </p:cNvGrpSpPr>
          <p:nvPr/>
        </p:nvGrpSpPr>
        <p:grpSpPr>
          <a:xfrm>
            <a:off x="1180941" y="4714567"/>
            <a:ext cx="466302" cy="466302"/>
            <a:chOff x="1157026" y="4622545"/>
            <a:chExt cx="541630" cy="541630"/>
          </a:xfrm>
        </p:grpSpPr>
        <p:sp useBgFill="1">
          <p:nvSpPr>
            <p:cNvPr id="425" name="Oval 424">
              <a:extLst>
                <a:ext uri="{FF2B5EF4-FFF2-40B4-BE49-F238E27FC236}">
                  <a16:creationId xmlns:a16="http://schemas.microsoft.com/office/drawing/2014/main" id="{EA78315A-4A83-4BCC-B76E-6A6F667ABAF1}"/>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Browser_4" title="Icon of a website or an app window">
              <a:extLst>
                <a:ext uri="{FF2B5EF4-FFF2-40B4-BE49-F238E27FC236}">
                  <a16:creationId xmlns:a16="http://schemas.microsoft.com/office/drawing/2014/main" id="{FF679432-895D-4D97-80C2-293E33D97C6A}"/>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58" name="Group 557">
            <a:extLst>
              <a:ext uri="{FF2B5EF4-FFF2-40B4-BE49-F238E27FC236}">
                <a16:creationId xmlns:a16="http://schemas.microsoft.com/office/drawing/2014/main" id="{7C0CAC0F-92D6-4688-8DE9-2A82B15A9EDD}"/>
              </a:ext>
            </a:extLst>
          </p:cNvPr>
          <p:cNvGrpSpPr>
            <a:grpSpLocks noChangeAspect="1"/>
          </p:cNvGrpSpPr>
          <p:nvPr/>
        </p:nvGrpSpPr>
        <p:grpSpPr>
          <a:xfrm>
            <a:off x="4318661" y="4545305"/>
            <a:ext cx="466302" cy="466302"/>
            <a:chOff x="4294815" y="4541652"/>
            <a:chExt cx="532130" cy="532130"/>
          </a:xfrm>
        </p:grpSpPr>
        <p:sp useBgFill="1">
          <p:nvSpPr>
            <p:cNvPr id="412" name="Oval 411">
              <a:extLst>
                <a:ext uri="{FF2B5EF4-FFF2-40B4-BE49-F238E27FC236}">
                  <a16:creationId xmlns:a16="http://schemas.microsoft.com/office/drawing/2014/main" id="{4B965A40-9663-49C9-B92B-CA392AD8EE3E}"/>
                </a:ext>
              </a:extLst>
            </p:cNvPr>
            <p:cNvSpPr/>
            <p:nvPr/>
          </p:nvSpPr>
          <p:spPr bwMode="auto">
            <a:xfrm rot="829071">
              <a:off x="4294815" y="4541652"/>
              <a:ext cx="532130" cy="5321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Browser" title="Icon of a browser window">
              <a:extLst>
                <a:ext uri="{FF2B5EF4-FFF2-40B4-BE49-F238E27FC236}">
                  <a16:creationId xmlns:a16="http://schemas.microsoft.com/office/drawing/2014/main" id="{2F1D8CE0-DCD1-499C-B977-E08A4F4E763B}"/>
                </a:ext>
              </a:extLst>
            </p:cNvPr>
            <p:cNvSpPr>
              <a:spLocks noChangeAspect="1" noEditPoints="1"/>
            </p:cNvSpPr>
            <p:nvPr/>
          </p:nvSpPr>
          <p:spPr bwMode="auto">
            <a:xfrm>
              <a:off x="4389498" y="4670557"/>
              <a:ext cx="342765" cy="27432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46" name="Group 545">
            <a:extLst>
              <a:ext uri="{FF2B5EF4-FFF2-40B4-BE49-F238E27FC236}">
                <a16:creationId xmlns:a16="http://schemas.microsoft.com/office/drawing/2014/main" id="{0B02434E-8073-4F00-92E6-07DDCB95E05E}"/>
              </a:ext>
            </a:extLst>
          </p:cNvPr>
          <p:cNvGrpSpPr>
            <a:grpSpLocks noChangeAspect="1"/>
          </p:cNvGrpSpPr>
          <p:nvPr/>
        </p:nvGrpSpPr>
        <p:grpSpPr>
          <a:xfrm>
            <a:off x="3531996" y="3675907"/>
            <a:ext cx="466302" cy="466302"/>
            <a:chOff x="1140250" y="3639754"/>
            <a:chExt cx="604488" cy="604488"/>
          </a:xfrm>
        </p:grpSpPr>
        <p:sp useBgFill="1">
          <p:nvSpPr>
            <p:cNvPr id="424" name="Oval 423">
              <a:extLst>
                <a:ext uri="{FF2B5EF4-FFF2-40B4-BE49-F238E27FC236}">
                  <a16:creationId xmlns:a16="http://schemas.microsoft.com/office/drawing/2014/main" id="{0E7318D6-921E-4404-84FB-5C1891A3CA19}"/>
                </a:ext>
              </a:extLst>
            </p:cNvPr>
            <p:cNvSpPr/>
            <p:nvPr/>
          </p:nvSpPr>
          <p:spPr bwMode="auto">
            <a:xfrm rot="20989471">
              <a:off x="1140250" y="363975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Financial_E7BB" title="Icon of a chart made of vertical lines with a line tracing the top of each, turning into an arrow pointing up">
              <a:extLst>
                <a:ext uri="{FF2B5EF4-FFF2-40B4-BE49-F238E27FC236}">
                  <a16:creationId xmlns:a16="http://schemas.microsoft.com/office/drawing/2014/main" id="{B611C5CF-7DB3-416A-A3CA-DDD492DBAF0D}"/>
                </a:ext>
              </a:extLst>
            </p:cNvPr>
            <p:cNvSpPr>
              <a:spLocks noChangeAspect="1" noEditPoints="1"/>
            </p:cNvSpPr>
            <p:nvPr/>
          </p:nvSpPr>
          <p:spPr bwMode="auto">
            <a:xfrm>
              <a:off x="1237479" y="375911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610" name="Group 609">
            <a:extLst>
              <a:ext uri="{FF2B5EF4-FFF2-40B4-BE49-F238E27FC236}">
                <a16:creationId xmlns:a16="http://schemas.microsoft.com/office/drawing/2014/main" id="{A5A82AC6-823F-42E1-9FB6-D3DB9EAEA13F}"/>
              </a:ext>
            </a:extLst>
          </p:cNvPr>
          <p:cNvGrpSpPr/>
          <p:nvPr/>
        </p:nvGrpSpPr>
        <p:grpSpPr>
          <a:xfrm>
            <a:off x="943006" y="1599829"/>
            <a:ext cx="799210" cy="779428"/>
            <a:chOff x="1411101" y="1343746"/>
            <a:chExt cx="619830" cy="604488"/>
          </a:xfrm>
        </p:grpSpPr>
        <p:sp useBgFill="1">
          <p:nvSpPr>
            <p:cNvPr id="393" name="Oval 392">
              <a:extLst>
                <a:ext uri="{FF2B5EF4-FFF2-40B4-BE49-F238E27FC236}">
                  <a16:creationId xmlns:a16="http://schemas.microsoft.com/office/drawing/2014/main" id="{9BD866B0-0D9A-45FC-B615-2E300F609118}"/>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cloud" title="Icon of a cloud">
              <a:extLst>
                <a:ext uri="{FF2B5EF4-FFF2-40B4-BE49-F238E27FC236}">
                  <a16:creationId xmlns:a16="http://schemas.microsoft.com/office/drawing/2014/main" id="{F034733A-23D8-4253-B4D0-C557B8593CD6}"/>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70" name="Group 569">
            <a:extLst>
              <a:ext uri="{FF2B5EF4-FFF2-40B4-BE49-F238E27FC236}">
                <a16:creationId xmlns:a16="http://schemas.microsoft.com/office/drawing/2014/main" id="{62270A00-58CC-49D6-BBDB-96B273B64AF2}"/>
              </a:ext>
            </a:extLst>
          </p:cNvPr>
          <p:cNvGrpSpPr>
            <a:grpSpLocks noChangeAspect="1"/>
          </p:cNvGrpSpPr>
          <p:nvPr/>
        </p:nvGrpSpPr>
        <p:grpSpPr>
          <a:xfrm>
            <a:off x="10824574" y="5719806"/>
            <a:ext cx="466302" cy="474892"/>
            <a:chOff x="10612413" y="5608118"/>
            <a:chExt cx="457810" cy="466244"/>
          </a:xfrm>
        </p:grpSpPr>
        <p:sp useBgFill="1">
          <p:nvSpPr>
            <p:cNvPr id="435" name="Oval 434">
              <a:extLst>
                <a:ext uri="{FF2B5EF4-FFF2-40B4-BE49-F238E27FC236}">
                  <a16:creationId xmlns:a16="http://schemas.microsoft.com/office/drawing/2014/main" id="{CBC54E5C-A73C-489C-A852-13CE5D8BF2C1}"/>
                </a:ext>
              </a:extLst>
            </p:cNvPr>
            <p:cNvSpPr/>
            <p:nvPr/>
          </p:nvSpPr>
          <p:spPr bwMode="auto">
            <a:xfrm rot="1704175">
              <a:off x="10612413" y="5608118"/>
              <a:ext cx="457810" cy="45781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signal_3" title="Icon of a communication tower with signal lines">
              <a:extLst>
                <a:ext uri="{FF2B5EF4-FFF2-40B4-BE49-F238E27FC236}">
                  <a16:creationId xmlns:a16="http://schemas.microsoft.com/office/drawing/2014/main" id="{DEBF6D13-9F77-48EB-BF64-F9D731B173B6}"/>
                </a:ext>
              </a:extLst>
            </p:cNvPr>
            <p:cNvSpPr>
              <a:spLocks noChangeAspect="1" noEditPoints="1"/>
            </p:cNvSpPr>
            <p:nvPr/>
          </p:nvSpPr>
          <p:spPr bwMode="auto">
            <a:xfrm>
              <a:off x="10718158" y="5708602"/>
              <a:ext cx="266669" cy="365760"/>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82" name="Group 581">
            <a:extLst>
              <a:ext uri="{FF2B5EF4-FFF2-40B4-BE49-F238E27FC236}">
                <a16:creationId xmlns:a16="http://schemas.microsoft.com/office/drawing/2014/main" id="{E7E1D8B8-B796-4A13-9441-4AEA9CA0E2E9}"/>
              </a:ext>
            </a:extLst>
          </p:cNvPr>
          <p:cNvGrpSpPr>
            <a:grpSpLocks noChangeAspect="1"/>
          </p:cNvGrpSpPr>
          <p:nvPr/>
        </p:nvGrpSpPr>
        <p:grpSpPr>
          <a:xfrm>
            <a:off x="8891007" y="4363777"/>
            <a:ext cx="466302" cy="466302"/>
            <a:chOff x="7475573" y="4715004"/>
            <a:chExt cx="498762" cy="498762"/>
          </a:xfrm>
        </p:grpSpPr>
        <p:sp useBgFill="1">
          <p:nvSpPr>
            <p:cNvPr id="429" name="Oval 428">
              <a:extLst>
                <a:ext uri="{FF2B5EF4-FFF2-40B4-BE49-F238E27FC236}">
                  <a16:creationId xmlns:a16="http://schemas.microsoft.com/office/drawing/2014/main" id="{3AE942F3-E527-43EE-8FE6-1A67D2B935D7}"/>
                </a:ext>
              </a:extLst>
            </p:cNvPr>
            <p:cNvSpPr/>
            <p:nvPr/>
          </p:nvSpPr>
          <p:spPr bwMode="auto">
            <a:xfrm rot="20008084">
              <a:off x="7475573" y="4715004"/>
              <a:ext cx="498762" cy="4987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8" name="server" title="Icon of a server tower">
              <a:extLst>
                <a:ext uri="{FF2B5EF4-FFF2-40B4-BE49-F238E27FC236}">
                  <a16:creationId xmlns:a16="http://schemas.microsoft.com/office/drawing/2014/main" id="{B644B954-BCD0-41D3-8C40-3A941EA1E7AD}"/>
                </a:ext>
              </a:extLst>
            </p:cNvPr>
            <p:cNvSpPr>
              <a:spLocks noChangeAspect="1" noEditPoints="1"/>
            </p:cNvSpPr>
            <p:nvPr/>
          </p:nvSpPr>
          <p:spPr bwMode="auto">
            <a:xfrm>
              <a:off x="7630073" y="475384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611" name="Group 610">
            <a:extLst>
              <a:ext uri="{FF2B5EF4-FFF2-40B4-BE49-F238E27FC236}">
                <a16:creationId xmlns:a16="http://schemas.microsoft.com/office/drawing/2014/main" id="{6B3977F4-C619-40A0-A7A2-419B37133E64}"/>
              </a:ext>
            </a:extLst>
          </p:cNvPr>
          <p:cNvGrpSpPr>
            <a:grpSpLocks noChangeAspect="1"/>
          </p:cNvGrpSpPr>
          <p:nvPr/>
        </p:nvGrpSpPr>
        <p:grpSpPr>
          <a:xfrm>
            <a:off x="2108174" y="2522240"/>
            <a:ext cx="466302" cy="466302"/>
            <a:chOff x="1126865" y="2366817"/>
            <a:chExt cx="604488" cy="604488"/>
          </a:xfrm>
        </p:grpSpPr>
        <p:sp useBgFill="1">
          <p:nvSpPr>
            <p:cNvPr id="398" name="Oval 397">
              <a:extLst>
                <a:ext uri="{FF2B5EF4-FFF2-40B4-BE49-F238E27FC236}">
                  <a16:creationId xmlns:a16="http://schemas.microsoft.com/office/drawing/2014/main" id="{C88F409F-C023-4E7A-82BE-4C4C12BBE98E}"/>
                </a:ext>
              </a:extLst>
            </p:cNvPr>
            <p:cNvSpPr/>
            <p:nvPr/>
          </p:nvSpPr>
          <p:spPr bwMode="auto">
            <a:xfrm>
              <a:off x="1126865" y="23668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9" name="Database_EFC7" title="Icon of a cylinder">
              <a:extLst>
                <a:ext uri="{FF2B5EF4-FFF2-40B4-BE49-F238E27FC236}">
                  <a16:creationId xmlns:a16="http://schemas.microsoft.com/office/drawing/2014/main" id="{49109FB5-931B-4E0F-B877-374B48FCD3F4}"/>
                </a:ext>
              </a:extLst>
            </p:cNvPr>
            <p:cNvSpPr>
              <a:spLocks noChangeAspect="1" noEditPoints="1"/>
            </p:cNvSpPr>
            <p:nvPr/>
          </p:nvSpPr>
          <p:spPr bwMode="auto">
            <a:xfrm>
              <a:off x="1270828" y="24633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600" name="Group 599">
            <a:extLst>
              <a:ext uri="{FF2B5EF4-FFF2-40B4-BE49-F238E27FC236}">
                <a16:creationId xmlns:a16="http://schemas.microsoft.com/office/drawing/2014/main" id="{ADBEA71D-D277-4109-A884-6DFFF06C31C3}"/>
              </a:ext>
            </a:extLst>
          </p:cNvPr>
          <p:cNvGrpSpPr>
            <a:grpSpLocks noChangeAspect="1"/>
          </p:cNvGrpSpPr>
          <p:nvPr/>
        </p:nvGrpSpPr>
        <p:grpSpPr>
          <a:xfrm>
            <a:off x="2845200" y="1208378"/>
            <a:ext cx="468010" cy="466302"/>
            <a:chOff x="3430399" y="1830309"/>
            <a:chExt cx="606703" cy="604488"/>
          </a:xfrm>
        </p:grpSpPr>
        <p:sp useBgFill="1">
          <p:nvSpPr>
            <p:cNvPr id="377" name="Oval 376">
              <a:extLst>
                <a:ext uri="{FF2B5EF4-FFF2-40B4-BE49-F238E27FC236}">
                  <a16:creationId xmlns:a16="http://schemas.microsoft.com/office/drawing/2014/main" id="{8501640E-10DF-47C2-8C7E-1AFCF15F016B}"/>
                </a:ext>
              </a:extLst>
            </p:cNvPr>
            <p:cNvSpPr/>
            <p:nvPr/>
          </p:nvSpPr>
          <p:spPr bwMode="auto">
            <a:xfrm rot="3278507">
              <a:off x="3432614" y="1830309"/>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0" name="brain_2" title="Icon of a brain with circles and connection lines inside">
              <a:extLst>
                <a:ext uri="{FF2B5EF4-FFF2-40B4-BE49-F238E27FC236}">
                  <a16:creationId xmlns:a16="http://schemas.microsoft.com/office/drawing/2014/main" id="{22311B2C-D7DD-4055-B4E7-196B463229CD}"/>
                </a:ext>
              </a:extLst>
            </p:cNvPr>
            <p:cNvSpPr>
              <a:spLocks noChangeAspect="1" noEditPoints="1"/>
            </p:cNvSpPr>
            <p:nvPr/>
          </p:nvSpPr>
          <p:spPr bwMode="auto">
            <a:xfrm>
              <a:off x="3430399" y="1981011"/>
              <a:ext cx="544536" cy="36512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627" name="Group 626">
            <a:extLst>
              <a:ext uri="{FF2B5EF4-FFF2-40B4-BE49-F238E27FC236}">
                <a16:creationId xmlns:a16="http://schemas.microsoft.com/office/drawing/2014/main" id="{BBCABE1F-6703-42AB-9D36-035DEC7BDA57}"/>
              </a:ext>
            </a:extLst>
          </p:cNvPr>
          <p:cNvGrpSpPr/>
          <p:nvPr/>
        </p:nvGrpSpPr>
        <p:grpSpPr>
          <a:xfrm>
            <a:off x="9773829" y="4419468"/>
            <a:ext cx="466302" cy="466302"/>
            <a:chOff x="9463232" y="4272032"/>
            <a:chExt cx="457200" cy="457200"/>
          </a:xfrm>
        </p:grpSpPr>
        <p:sp useBgFill="1">
          <p:nvSpPr>
            <p:cNvPr id="436" name="Oval 435">
              <a:extLst>
                <a:ext uri="{FF2B5EF4-FFF2-40B4-BE49-F238E27FC236}">
                  <a16:creationId xmlns:a16="http://schemas.microsoft.com/office/drawing/2014/main" id="{491E2244-D2E8-4070-8AEA-123B2A97168E}"/>
                </a:ext>
              </a:extLst>
            </p:cNvPr>
            <p:cNvSpPr>
              <a:spLocks noChangeAspect="1"/>
            </p:cNvSpPr>
            <p:nvPr/>
          </p:nvSpPr>
          <p:spPr bwMode="auto">
            <a:xfrm>
              <a:off x="9463232" y="4272032"/>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6" name="printer" title="Icon of a printer">
              <a:extLst>
                <a:ext uri="{FF2B5EF4-FFF2-40B4-BE49-F238E27FC236}">
                  <a16:creationId xmlns:a16="http://schemas.microsoft.com/office/drawing/2014/main" id="{A12DCD08-B97B-48A2-9C26-E0FB16F9D5A3}"/>
                </a:ext>
              </a:extLst>
            </p:cNvPr>
            <p:cNvSpPr>
              <a:spLocks noChangeAspect="1" noEditPoints="1"/>
            </p:cNvSpPr>
            <p:nvPr/>
          </p:nvSpPr>
          <p:spPr bwMode="auto">
            <a:xfrm>
              <a:off x="9550005" y="4359393"/>
              <a:ext cx="283654" cy="282478"/>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49" name="Group 548">
            <a:extLst>
              <a:ext uri="{FF2B5EF4-FFF2-40B4-BE49-F238E27FC236}">
                <a16:creationId xmlns:a16="http://schemas.microsoft.com/office/drawing/2014/main" id="{A0E0175F-57FC-4BD5-B077-E67CCF8E67B3}"/>
              </a:ext>
            </a:extLst>
          </p:cNvPr>
          <p:cNvGrpSpPr>
            <a:grpSpLocks noChangeAspect="1"/>
          </p:cNvGrpSpPr>
          <p:nvPr/>
        </p:nvGrpSpPr>
        <p:grpSpPr>
          <a:xfrm>
            <a:off x="2763486" y="4481534"/>
            <a:ext cx="466302" cy="466302"/>
            <a:chOff x="2354380" y="4396466"/>
            <a:chExt cx="572142" cy="572142"/>
          </a:xfrm>
        </p:grpSpPr>
        <p:sp useBgFill="1">
          <p:nvSpPr>
            <p:cNvPr id="423" name="Oval 422">
              <a:extLst>
                <a:ext uri="{FF2B5EF4-FFF2-40B4-BE49-F238E27FC236}">
                  <a16:creationId xmlns:a16="http://schemas.microsoft.com/office/drawing/2014/main" id="{26C2EAAF-7354-4A7F-B4A7-9CFAA0E8667E}"/>
                </a:ext>
              </a:extLst>
            </p:cNvPr>
            <p:cNvSpPr/>
            <p:nvPr/>
          </p:nvSpPr>
          <p:spPr bwMode="auto">
            <a:xfrm rot="20979210">
              <a:off x="2354380" y="4396466"/>
              <a:ext cx="572142" cy="5721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server_2" title="Icon of a server tower with a padlock on the lower right corner">
              <a:extLst>
                <a:ext uri="{FF2B5EF4-FFF2-40B4-BE49-F238E27FC236}">
                  <a16:creationId xmlns:a16="http://schemas.microsoft.com/office/drawing/2014/main" id="{B8581070-EC64-448A-97BE-AF8277BDF930}"/>
                </a:ext>
              </a:extLst>
            </p:cNvPr>
            <p:cNvSpPr>
              <a:spLocks noChangeAspect="1" noEditPoints="1"/>
            </p:cNvSpPr>
            <p:nvPr/>
          </p:nvSpPr>
          <p:spPr bwMode="auto">
            <a:xfrm>
              <a:off x="2532563" y="4474713"/>
              <a:ext cx="295016" cy="36576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61" name="Group 560">
            <a:extLst>
              <a:ext uri="{FF2B5EF4-FFF2-40B4-BE49-F238E27FC236}">
                <a16:creationId xmlns:a16="http://schemas.microsoft.com/office/drawing/2014/main" id="{B4C36225-73CB-416B-898C-AB147A63F49D}"/>
              </a:ext>
            </a:extLst>
          </p:cNvPr>
          <p:cNvGrpSpPr>
            <a:grpSpLocks noChangeAspect="1"/>
          </p:cNvGrpSpPr>
          <p:nvPr/>
        </p:nvGrpSpPr>
        <p:grpSpPr>
          <a:xfrm>
            <a:off x="7022237" y="5086462"/>
            <a:ext cx="466302" cy="466302"/>
            <a:chOff x="6538140" y="5095221"/>
            <a:chExt cx="512584" cy="512584"/>
          </a:xfrm>
        </p:grpSpPr>
        <p:sp useBgFill="1">
          <p:nvSpPr>
            <p:cNvPr id="428" name="Oval 427">
              <a:extLst>
                <a:ext uri="{FF2B5EF4-FFF2-40B4-BE49-F238E27FC236}">
                  <a16:creationId xmlns:a16="http://schemas.microsoft.com/office/drawing/2014/main" id="{C90B6FD9-C086-4A24-8E12-AB01B3C3CB2C}"/>
                </a:ext>
              </a:extLst>
            </p:cNvPr>
            <p:cNvSpPr/>
            <p:nvPr/>
          </p:nvSpPr>
          <p:spPr bwMode="auto">
            <a:xfrm rot="829071">
              <a:off x="6538140" y="5095221"/>
              <a:ext cx="512584" cy="5125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1" name="watch" title="Icon of a smart watch">
              <a:extLst>
                <a:ext uri="{FF2B5EF4-FFF2-40B4-BE49-F238E27FC236}">
                  <a16:creationId xmlns:a16="http://schemas.microsoft.com/office/drawing/2014/main" id="{BAF6BC97-D547-4340-8B17-ED584871FF7C}"/>
                </a:ext>
              </a:extLst>
            </p:cNvPr>
            <p:cNvSpPr>
              <a:spLocks noChangeAspect="1" noEditPoints="1"/>
            </p:cNvSpPr>
            <p:nvPr/>
          </p:nvSpPr>
          <p:spPr bwMode="auto">
            <a:xfrm>
              <a:off x="6686058" y="5168632"/>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53" name="Group 552">
            <a:extLst>
              <a:ext uri="{FF2B5EF4-FFF2-40B4-BE49-F238E27FC236}">
                <a16:creationId xmlns:a16="http://schemas.microsoft.com/office/drawing/2014/main" id="{5FC2B544-FD3A-47FB-A13B-D073B05F4F42}"/>
              </a:ext>
            </a:extLst>
          </p:cNvPr>
          <p:cNvGrpSpPr>
            <a:grpSpLocks noChangeAspect="1"/>
          </p:cNvGrpSpPr>
          <p:nvPr/>
        </p:nvGrpSpPr>
        <p:grpSpPr>
          <a:xfrm>
            <a:off x="4840978" y="5419679"/>
            <a:ext cx="466302" cy="466302"/>
            <a:chOff x="4745624" y="5313894"/>
            <a:chExt cx="604488" cy="604488"/>
          </a:xfrm>
        </p:grpSpPr>
        <p:sp useBgFill="1">
          <p:nvSpPr>
            <p:cNvPr id="427" name="Oval 426">
              <a:extLst>
                <a:ext uri="{FF2B5EF4-FFF2-40B4-BE49-F238E27FC236}">
                  <a16:creationId xmlns:a16="http://schemas.microsoft.com/office/drawing/2014/main" id="{3F2D9382-87F9-46F7-9CA6-D3422476209D}"/>
                </a:ext>
              </a:extLst>
            </p:cNvPr>
            <p:cNvSpPr/>
            <p:nvPr/>
          </p:nvSpPr>
          <p:spPr bwMode="auto">
            <a:xfrm rot="829071">
              <a:off x="4745624" y="5313894"/>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9" name="network_3" title="Icon of a server connected to a network">
              <a:extLst>
                <a:ext uri="{FF2B5EF4-FFF2-40B4-BE49-F238E27FC236}">
                  <a16:creationId xmlns:a16="http://schemas.microsoft.com/office/drawing/2014/main" id="{F37DF388-BC9B-4E7A-8840-EC53287E9EE2}"/>
                </a:ext>
              </a:extLst>
            </p:cNvPr>
            <p:cNvSpPr>
              <a:spLocks noChangeAspect="1" noEditPoints="1"/>
            </p:cNvSpPr>
            <p:nvPr/>
          </p:nvSpPr>
          <p:spPr bwMode="auto">
            <a:xfrm>
              <a:off x="4871638" y="5433258"/>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628" name="Group 627">
            <a:extLst>
              <a:ext uri="{FF2B5EF4-FFF2-40B4-BE49-F238E27FC236}">
                <a16:creationId xmlns:a16="http://schemas.microsoft.com/office/drawing/2014/main" id="{AD869E6D-36E0-4DD7-BEA3-2153C289FCB7}"/>
              </a:ext>
            </a:extLst>
          </p:cNvPr>
          <p:cNvGrpSpPr/>
          <p:nvPr/>
        </p:nvGrpSpPr>
        <p:grpSpPr>
          <a:xfrm>
            <a:off x="9574947" y="5313739"/>
            <a:ext cx="466302" cy="466302"/>
            <a:chOff x="9689149" y="5198375"/>
            <a:chExt cx="457200" cy="457200"/>
          </a:xfrm>
        </p:grpSpPr>
        <p:sp useBgFill="1">
          <p:nvSpPr>
            <p:cNvPr id="437" name="Oval 436">
              <a:extLst>
                <a:ext uri="{FF2B5EF4-FFF2-40B4-BE49-F238E27FC236}">
                  <a16:creationId xmlns:a16="http://schemas.microsoft.com/office/drawing/2014/main" id="{C68980A9-2BF9-45F2-B3A0-E1EC24359D9F}"/>
                </a:ext>
              </a:extLst>
            </p:cNvPr>
            <p:cNvSpPr>
              <a:spLocks noChangeAspect="1"/>
            </p:cNvSpPr>
            <p:nvPr/>
          </p:nvSpPr>
          <p:spPr bwMode="auto">
            <a:xfrm rot="21178379">
              <a:off x="9689149" y="519837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scanner_2" title="Icon of a barcode scanner">
              <a:extLst>
                <a:ext uri="{FF2B5EF4-FFF2-40B4-BE49-F238E27FC236}">
                  <a16:creationId xmlns:a16="http://schemas.microsoft.com/office/drawing/2014/main" id="{4DBE99F0-00AB-4A60-8A86-04E50BC0B4C9}"/>
                </a:ext>
              </a:extLst>
            </p:cNvPr>
            <p:cNvSpPr>
              <a:spLocks noChangeAspect="1" noEditPoints="1"/>
            </p:cNvSpPr>
            <p:nvPr/>
          </p:nvSpPr>
          <p:spPr bwMode="auto">
            <a:xfrm>
              <a:off x="9795551" y="5284426"/>
              <a:ext cx="228014" cy="271676"/>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81" name="Group 580">
            <a:extLst>
              <a:ext uri="{FF2B5EF4-FFF2-40B4-BE49-F238E27FC236}">
                <a16:creationId xmlns:a16="http://schemas.microsoft.com/office/drawing/2014/main" id="{5BA7FC8E-7906-4008-B9FE-06B0E1FF6176}"/>
              </a:ext>
            </a:extLst>
          </p:cNvPr>
          <p:cNvGrpSpPr>
            <a:grpSpLocks noChangeAspect="1"/>
          </p:cNvGrpSpPr>
          <p:nvPr/>
        </p:nvGrpSpPr>
        <p:grpSpPr>
          <a:xfrm>
            <a:off x="8184397" y="4178393"/>
            <a:ext cx="424345" cy="424345"/>
            <a:chOff x="8421331" y="4300684"/>
            <a:chExt cx="493683" cy="493683"/>
          </a:xfrm>
        </p:grpSpPr>
        <p:sp useBgFill="1">
          <p:nvSpPr>
            <p:cNvPr id="430" name="Oval 429">
              <a:extLst>
                <a:ext uri="{FF2B5EF4-FFF2-40B4-BE49-F238E27FC236}">
                  <a16:creationId xmlns:a16="http://schemas.microsoft.com/office/drawing/2014/main" id="{2D3ABFF8-3029-44B2-8A51-CD2450F50294}"/>
                </a:ext>
              </a:extLst>
            </p:cNvPr>
            <p:cNvSpPr/>
            <p:nvPr/>
          </p:nvSpPr>
          <p:spPr bwMode="auto">
            <a:xfrm rot="4356482">
              <a:off x="8421331" y="4300684"/>
              <a:ext cx="493683" cy="49368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 name="CellPhone_E8EA" title="Icon of a cellphone">
              <a:extLst>
                <a:ext uri="{FF2B5EF4-FFF2-40B4-BE49-F238E27FC236}">
                  <a16:creationId xmlns:a16="http://schemas.microsoft.com/office/drawing/2014/main" id="{8CAE3ED1-7709-4CFA-9AA9-763F9339D56A}"/>
                </a:ext>
              </a:extLst>
            </p:cNvPr>
            <p:cNvSpPr>
              <a:spLocks noChangeAspect="1" noEditPoints="1"/>
            </p:cNvSpPr>
            <p:nvPr/>
          </p:nvSpPr>
          <p:spPr bwMode="auto">
            <a:xfrm>
              <a:off x="8553266" y="4370674"/>
              <a:ext cx="219493"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63" name="Group 562">
            <a:extLst>
              <a:ext uri="{FF2B5EF4-FFF2-40B4-BE49-F238E27FC236}">
                <a16:creationId xmlns:a16="http://schemas.microsoft.com/office/drawing/2014/main" id="{692942A1-DEAD-49C9-B3C7-E2F33D44D7D6}"/>
              </a:ext>
            </a:extLst>
          </p:cNvPr>
          <p:cNvGrpSpPr>
            <a:grpSpLocks noChangeAspect="1"/>
          </p:cNvGrpSpPr>
          <p:nvPr/>
        </p:nvGrpSpPr>
        <p:grpSpPr>
          <a:xfrm>
            <a:off x="7518049" y="4443450"/>
            <a:ext cx="466302" cy="466302"/>
            <a:chOff x="8424907" y="5060951"/>
            <a:chExt cx="604488" cy="604488"/>
          </a:xfrm>
        </p:grpSpPr>
        <p:sp useBgFill="1">
          <p:nvSpPr>
            <p:cNvPr id="431" name="Oval 430">
              <a:extLst>
                <a:ext uri="{FF2B5EF4-FFF2-40B4-BE49-F238E27FC236}">
                  <a16:creationId xmlns:a16="http://schemas.microsoft.com/office/drawing/2014/main" id="{F858DD9E-04BC-4484-9E88-2D4DC8B286F0}"/>
                </a:ext>
              </a:extLst>
            </p:cNvPr>
            <p:cNvSpPr/>
            <p:nvPr/>
          </p:nvSpPr>
          <p:spPr bwMode="auto">
            <a:xfrm rot="1315268">
              <a:off x="8424907" y="5060951"/>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Laptop_E770" title="Icon of a laptop">
              <a:extLst>
                <a:ext uri="{FF2B5EF4-FFF2-40B4-BE49-F238E27FC236}">
                  <a16:creationId xmlns:a16="http://schemas.microsoft.com/office/drawing/2014/main" id="{D1449461-56C4-42BB-8017-B647C8433A48}"/>
                </a:ext>
              </a:extLst>
            </p:cNvPr>
            <p:cNvSpPr>
              <a:spLocks noChangeAspect="1" noEditPoints="1"/>
            </p:cNvSpPr>
            <p:nvPr/>
          </p:nvSpPr>
          <p:spPr bwMode="auto">
            <a:xfrm>
              <a:off x="8497531" y="51975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62" name="Group 561">
            <a:extLst>
              <a:ext uri="{FF2B5EF4-FFF2-40B4-BE49-F238E27FC236}">
                <a16:creationId xmlns:a16="http://schemas.microsoft.com/office/drawing/2014/main" id="{22076BA7-8912-4715-94D5-281A0B08DF40}"/>
              </a:ext>
            </a:extLst>
          </p:cNvPr>
          <p:cNvGrpSpPr>
            <a:grpSpLocks noChangeAspect="1"/>
          </p:cNvGrpSpPr>
          <p:nvPr/>
        </p:nvGrpSpPr>
        <p:grpSpPr>
          <a:xfrm>
            <a:off x="7481925" y="5914723"/>
            <a:ext cx="466302" cy="466302"/>
            <a:chOff x="7389406" y="5633327"/>
            <a:chExt cx="604488" cy="604488"/>
          </a:xfrm>
        </p:grpSpPr>
        <p:sp useBgFill="1">
          <p:nvSpPr>
            <p:cNvPr id="432" name="Oval 431">
              <a:extLst>
                <a:ext uri="{FF2B5EF4-FFF2-40B4-BE49-F238E27FC236}">
                  <a16:creationId xmlns:a16="http://schemas.microsoft.com/office/drawing/2014/main" id="{AE3C98B5-5C83-4209-9530-B68FD9149EE9}"/>
                </a:ext>
              </a:extLst>
            </p:cNvPr>
            <p:cNvSpPr/>
            <p:nvPr/>
          </p:nvSpPr>
          <p:spPr bwMode="auto">
            <a:xfrm rot="829071">
              <a:off x="7389406" y="563332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 name="Devices3_EA6C" title="Icon of a cellphone in front of a monitor">
              <a:extLst>
                <a:ext uri="{FF2B5EF4-FFF2-40B4-BE49-F238E27FC236}">
                  <a16:creationId xmlns:a16="http://schemas.microsoft.com/office/drawing/2014/main" id="{48B9BA33-127A-4B4A-81CF-258C09FA4DB8}"/>
                </a:ext>
              </a:extLst>
            </p:cNvPr>
            <p:cNvSpPr>
              <a:spLocks noChangeAspect="1" noEditPoints="1"/>
            </p:cNvSpPr>
            <p:nvPr/>
          </p:nvSpPr>
          <p:spPr bwMode="auto">
            <a:xfrm>
              <a:off x="7479885" y="5774213"/>
              <a:ext cx="411480" cy="28506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05" name="Group 604">
            <a:extLst>
              <a:ext uri="{FF2B5EF4-FFF2-40B4-BE49-F238E27FC236}">
                <a16:creationId xmlns:a16="http://schemas.microsoft.com/office/drawing/2014/main" id="{A04D34C1-80D7-4D0A-92C9-164182CCF7B1}"/>
              </a:ext>
            </a:extLst>
          </p:cNvPr>
          <p:cNvGrpSpPr>
            <a:grpSpLocks noChangeAspect="1"/>
          </p:cNvGrpSpPr>
          <p:nvPr/>
        </p:nvGrpSpPr>
        <p:grpSpPr>
          <a:xfrm>
            <a:off x="11437590" y="5230136"/>
            <a:ext cx="466302" cy="466302"/>
            <a:chOff x="2918031" y="2453893"/>
            <a:chExt cx="475798" cy="475798"/>
          </a:xfrm>
        </p:grpSpPr>
        <p:sp useBgFill="1">
          <p:nvSpPr>
            <p:cNvPr id="240" name="Oval 239">
              <a:extLst>
                <a:ext uri="{FF2B5EF4-FFF2-40B4-BE49-F238E27FC236}">
                  <a16:creationId xmlns:a16="http://schemas.microsoft.com/office/drawing/2014/main" id="{82ECB04E-5C41-4FB3-93BA-61F0F99A0145}"/>
                </a:ext>
              </a:extLst>
            </p:cNvPr>
            <p:cNvSpPr/>
            <p:nvPr/>
          </p:nvSpPr>
          <p:spPr bwMode="auto">
            <a:xfrm rot="1018474">
              <a:off x="2918031" y="2453893"/>
              <a:ext cx="475798" cy="47579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 name="Robot_E99A" title="Icon of a robot">
              <a:extLst>
                <a:ext uri="{FF2B5EF4-FFF2-40B4-BE49-F238E27FC236}">
                  <a16:creationId xmlns:a16="http://schemas.microsoft.com/office/drawing/2014/main" id="{0943582C-C1A5-44BE-BB22-14E28BE7AA34}"/>
                </a:ext>
              </a:extLst>
            </p:cNvPr>
            <p:cNvSpPr>
              <a:spLocks noChangeAspect="1" noEditPoints="1"/>
            </p:cNvSpPr>
            <p:nvPr/>
          </p:nvSpPr>
          <p:spPr bwMode="auto">
            <a:xfrm>
              <a:off x="3014404" y="2470166"/>
              <a:ext cx="283053"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73" name="Group 572">
            <a:extLst>
              <a:ext uri="{FF2B5EF4-FFF2-40B4-BE49-F238E27FC236}">
                <a16:creationId xmlns:a16="http://schemas.microsoft.com/office/drawing/2014/main" id="{8B5961A0-25F3-4C1B-AF39-F9972D52C2A7}"/>
              </a:ext>
            </a:extLst>
          </p:cNvPr>
          <p:cNvGrpSpPr>
            <a:grpSpLocks noChangeAspect="1"/>
          </p:cNvGrpSpPr>
          <p:nvPr/>
        </p:nvGrpSpPr>
        <p:grpSpPr>
          <a:xfrm>
            <a:off x="11029871" y="4519617"/>
            <a:ext cx="466302" cy="466302"/>
            <a:chOff x="10742419" y="4392663"/>
            <a:chExt cx="503962" cy="503962"/>
          </a:xfrm>
        </p:grpSpPr>
        <p:sp useBgFill="1">
          <p:nvSpPr>
            <p:cNvPr id="434" name="Oval 433">
              <a:extLst>
                <a:ext uri="{FF2B5EF4-FFF2-40B4-BE49-F238E27FC236}">
                  <a16:creationId xmlns:a16="http://schemas.microsoft.com/office/drawing/2014/main" id="{094BBCF5-5471-4DBA-A052-BCC940421505}"/>
                </a:ext>
              </a:extLst>
            </p:cNvPr>
            <p:cNvSpPr/>
            <p:nvPr/>
          </p:nvSpPr>
          <p:spPr bwMode="auto">
            <a:xfrm rot="829071">
              <a:off x="10742419" y="4392663"/>
              <a:ext cx="503962" cy="50396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 name="camera_4" title="Icon of a security camera">
              <a:extLst>
                <a:ext uri="{FF2B5EF4-FFF2-40B4-BE49-F238E27FC236}">
                  <a16:creationId xmlns:a16="http://schemas.microsoft.com/office/drawing/2014/main" id="{0E7B45DD-4871-4107-BA74-B03E16A1EAD4}"/>
                </a:ext>
              </a:extLst>
            </p:cNvPr>
            <p:cNvSpPr>
              <a:spLocks noChangeAspect="1" noEditPoints="1"/>
            </p:cNvSpPr>
            <p:nvPr/>
          </p:nvSpPr>
          <p:spPr bwMode="auto">
            <a:xfrm>
              <a:off x="10810826" y="4533107"/>
              <a:ext cx="348001" cy="280518"/>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06" name="Group 605">
            <a:extLst>
              <a:ext uri="{FF2B5EF4-FFF2-40B4-BE49-F238E27FC236}">
                <a16:creationId xmlns:a16="http://schemas.microsoft.com/office/drawing/2014/main" id="{A4E765FB-ACE0-414F-8EF6-2DBB5361BA56}"/>
              </a:ext>
            </a:extLst>
          </p:cNvPr>
          <p:cNvGrpSpPr>
            <a:grpSpLocks noChangeAspect="1"/>
          </p:cNvGrpSpPr>
          <p:nvPr/>
        </p:nvGrpSpPr>
        <p:grpSpPr>
          <a:xfrm>
            <a:off x="2904300" y="2040711"/>
            <a:ext cx="466302" cy="466302"/>
            <a:chOff x="1991812" y="2055341"/>
            <a:chExt cx="531570" cy="531570"/>
          </a:xfrm>
        </p:grpSpPr>
        <p:sp useBgFill="1">
          <p:nvSpPr>
            <p:cNvPr id="391" name="Oval 390">
              <a:extLst>
                <a:ext uri="{FF2B5EF4-FFF2-40B4-BE49-F238E27FC236}">
                  <a16:creationId xmlns:a16="http://schemas.microsoft.com/office/drawing/2014/main" id="{D5CE2F6D-6230-4672-9CFD-BA2DFE009A78}"/>
                </a:ext>
              </a:extLst>
            </p:cNvPr>
            <p:cNvSpPr/>
            <p:nvPr/>
          </p:nvSpPr>
          <p:spPr bwMode="auto">
            <a:xfrm rot="20650545">
              <a:off x="1991812" y="2055341"/>
              <a:ext cx="531570" cy="53157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chip" title="Icon of a computer chip">
              <a:extLst>
                <a:ext uri="{FF2B5EF4-FFF2-40B4-BE49-F238E27FC236}">
                  <a16:creationId xmlns:a16="http://schemas.microsoft.com/office/drawing/2014/main" id="{FA8E668D-3A20-4467-A133-FB31AEC4321D}"/>
                </a:ext>
              </a:extLst>
            </p:cNvPr>
            <p:cNvSpPr>
              <a:spLocks noChangeAspect="1" noEditPoints="1"/>
            </p:cNvSpPr>
            <p:nvPr/>
          </p:nvSpPr>
          <p:spPr bwMode="auto">
            <a:xfrm>
              <a:off x="2078350" y="2138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9" name="Group 598">
            <a:extLst>
              <a:ext uri="{FF2B5EF4-FFF2-40B4-BE49-F238E27FC236}">
                <a16:creationId xmlns:a16="http://schemas.microsoft.com/office/drawing/2014/main" id="{AB58B505-C0A3-4136-95F9-808F78BB4E63}"/>
              </a:ext>
            </a:extLst>
          </p:cNvPr>
          <p:cNvGrpSpPr>
            <a:grpSpLocks noChangeAspect="1"/>
          </p:cNvGrpSpPr>
          <p:nvPr/>
        </p:nvGrpSpPr>
        <p:grpSpPr>
          <a:xfrm>
            <a:off x="4374827" y="2182786"/>
            <a:ext cx="466302" cy="466302"/>
            <a:chOff x="4333356" y="2180217"/>
            <a:chExt cx="604488" cy="604488"/>
          </a:xfrm>
        </p:grpSpPr>
        <p:sp useBgFill="1">
          <p:nvSpPr>
            <p:cNvPr id="234" name="Oval 233">
              <a:extLst>
                <a:ext uri="{FF2B5EF4-FFF2-40B4-BE49-F238E27FC236}">
                  <a16:creationId xmlns:a16="http://schemas.microsoft.com/office/drawing/2014/main" id="{36EFB385-735B-4EBF-B325-D26AE0BFFDF3}"/>
                </a:ext>
              </a:extLst>
            </p:cNvPr>
            <p:cNvSpPr/>
            <p:nvPr/>
          </p:nvSpPr>
          <p:spPr bwMode="auto">
            <a:xfrm rot="1864674">
              <a:off x="4333356" y="2180217"/>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 name="Browser_2" title="Icon of a browser window with a home symbol inside">
              <a:extLst>
                <a:ext uri="{FF2B5EF4-FFF2-40B4-BE49-F238E27FC236}">
                  <a16:creationId xmlns:a16="http://schemas.microsoft.com/office/drawing/2014/main" id="{624B03FB-3C8D-4176-960B-D97BDCA8FE81}"/>
                </a:ext>
              </a:extLst>
            </p:cNvPr>
            <p:cNvSpPr>
              <a:spLocks noChangeAspect="1" noEditPoints="1"/>
            </p:cNvSpPr>
            <p:nvPr/>
          </p:nvSpPr>
          <p:spPr bwMode="auto">
            <a:xfrm>
              <a:off x="4413378" y="2289618"/>
              <a:ext cx="430220" cy="36576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94" name="Group 593">
            <a:extLst>
              <a:ext uri="{FF2B5EF4-FFF2-40B4-BE49-F238E27FC236}">
                <a16:creationId xmlns:a16="http://schemas.microsoft.com/office/drawing/2014/main" id="{A0220D41-32CD-48AE-AC9F-65D96473AB07}"/>
              </a:ext>
            </a:extLst>
          </p:cNvPr>
          <p:cNvGrpSpPr>
            <a:grpSpLocks noChangeAspect="1"/>
          </p:cNvGrpSpPr>
          <p:nvPr/>
        </p:nvGrpSpPr>
        <p:grpSpPr>
          <a:xfrm>
            <a:off x="8746371" y="2126614"/>
            <a:ext cx="505783" cy="505783"/>
            <a:chOff x="8078398" y="2264154"/>
            <a:chExt cx="534779" cy="534779"/>
          </a:xfrm>
        </p:grpSpPr>
        <p:sp useBgFill="1">
          <p:nvSpPr>
            <p:cNvPr id="210" name="Oval 209">
              <a:extLst>
                <a:ext uri="{FF2B5EF4-FFF2-40B4-BE49-F238E27FC236}">
                  <a16:creationId xmlns:a16="http://schemas.microsoft.com/office/drawing/2014/main" id="{42064A24-2028-49BF-BE10-C35EE0920AC7}"/>
                </a:ext>
              </a:extLst>
            </p:cNvPr>
            <p:cNvSpPr/>
            <p:nvPr/>
          </p:nvSpPr>
          <p:spPr bwMode="auto">
            <a:xfrm rot="499123">
              <a:off x="8078398" y="2264154"/>
              <a:ext cx="534779" cy="534779"/>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 name="girl" title="Icon of a young woman">
              <a:extLst>
                <a:ext uri="{FF2B5EF4-FFF2-40B4-BE49-F238E27FC236}">
                  <a16:creationId xmlns:a16="http://schemas.microsoft.com/office/drawing/2014/main" id="{9BDE62DF-C607-48E1-A364-FAF5B717ED34}"/>
                </a:ext>
              </a:extLst>
            </p:cNvPr>
            <p:cNvSpPr>
              <a:spLocks noChangeAspect="1" noEditPoints="1"/>
            </p:cNvSpPr>
            <p:nvPr/>
          </p:nvSpPr>
          <p:spPr bwMode="auto">
            <a:xfrm>
              <a:off x="8169012" y="2348401"/>
              <a:ext cx="308832" cy="365760"/>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5" name="Group 594">
            <a:extLst>
              <a:ext uri="{FF2B5EF4-FFF2-40B4-BE49-F238E27FC236}">
                <a16:creationId xmlns:a16="http://schemas.microsoft.com/office/drawing/2014/main" id="{AAB032C4-D104-43D6-BFB5-9571DC3237FC}"/>
              </a:ext>
            </a:extLst>
          </p:cNvPr>
          <p:cNvGrpSpPr>
            <a:grpSpLocks noChangeAspect="1"/>
          </p:cNvGrpSpPr>
          <p:nvPr/>
        </p:nvGrpSpPr>
        <p:grpSpPr>
          <a:xfrm>
            <a:off x="7553327" y="1909698"/>
            <a:ext cx="466302" cy="466302"/>
            <a:chOff x="7390889" y="2022303"/>
            <a:chExt cx="507144" cy="507144"/>
          </a:xfrm>
        </p:grpSpPr>
        <p:sp useBgFill="1">
          <p:nvSpPr>
            <p:cNvPr id="198" name="Oval 197">
              <a:extLst>
                <a:ext uri="{FF2B5EF4-FFF2-40B4-BE49-F238E27FC236}">
                  <a16:creationId xmlns:a16="http://schemas.microsoft.com/office/drawing/2014/main" id="{D02D3D55-61E2-47D2-AA09-0DB5C253DFCC}"/>
                </a:ext>
              </a:extLst>
            </p:cNvPr>
            <p:cNvSpPr/>
            <p:nvPr/>
          </p:nvSpPr>
          <p:spPr bwMode="auto">
            <a:xfrm rot="4020000">
              <a:off x="7390889" y="2022303"/>
              <a:ext cx="507144" cy="50714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 name="girl_2" title="Icon of a woman">
              <a:extLst>
                <a:ext uri="{FF2B5EF4-FFF2-40B4-BE49-F238E27FC236}">
                  <a16:creationId xmlns:a16="http://schemas.microsoft.com/office/drawing/2014/main" id="{7323F2EE-1CFA-4EC6-AC78-F912AEB47663}"/>
                </a:ext>
              </a:extLst>
            </p:cNvPr>
            <p:cNvSpPr>
              <a:spLocks noChangeAspect="1" noEditPoints="1"/>
            </p:cNvSpPr>
            <p:nvPr/>
          </p:nvSpPr>
          <p:spPr bwMode="auto">
            <a:xfrm>
              <a:off x="7466785" y="2068928"/>
              <a:ext cx="355352" cy="365760"/>
            </a:xfrm>
            <a:custGeom>
              <a:avLst/>
              <a:gdLst>
                <a:gd name="T0" fmla="*/ 62 w 331"/>
                <a:gd name="T1" fmla="*/ 104 h 339"/>
                <a:gd name="T2" fmla="*/ 166 w 331"/>
                <a:gd name="T3" fmla="*/ 0 h 339"/>
                <a:gd name="T4" fmla="*/ 270 w 331"/>
                <a:gd name="T5" fmla="*/ 104 h 339"/>
                <a:gd name="T6" fmla="*/ 166 w 331"/>
                <a:gd name="T7" fmla="*/ 208 h 339"/>
                <a:gd name="T8" fmla="*/ 62 w 331"/>
                <a:gd name="T9" fmla="*/ 104 h 339"/>
                <a:gd name="T10" fmla="*/ 296 w 331"/>
                <a:gd name="T11" fmla="*/ 339 h 339"/>
                <a:gd name="T12" fmla="*/ 166 w 331"/>
                <a:gd name="T13" fmla="*/ 208 h 339"/>
                <a:gd name="T14" fmla="*/ 35 w 331"/>
                <a:gd name="T15" fmla="*/ 339 h 339"/>
                <a:gd name="T16" fmla="*/ 109 w 331"/>
                <a:gd name="T17" fmla="*/ 221 h 339"/>
                <a:gd name="T18" fmla="*/ 166 w 331"/>
                <a:gd name="T19" fmla="*/ 274 h 339"/>
                <a:gd name="T20" fmla="*/ 222 w 331"/>
                <a:gd name="T21" fmla="*/ 221 h 339"/>
                <a:gd name="T22" fmla="*/ 0 w 331"/>
                <a:gd name="T23" fmla="*/ 190 h 339"/>
                <a:gd name="T24" fmla="*/ 31 w 331"/>
                <a:gd name="T25" fmla="*/ 217 h 339"/>
                <a:gd name="T26" fmla="*/ 62 w 331"/>
                <a:gd name="T27" fmla="*/ 190 h 339"/>
                <a:gd name="T28" fmla="*/ 62 w 331"/>
                <a:gd name="T29" fmla="*/ 101 h 339"/>
                <a:gd name="T30" fmla="*/ 62 w 331"/>
                <a:gd name="T31" fmla="*/ 192 h 339"/>
                <a:gd name="T32" fmla="*/ 270 w 331"/>
                <a:gd name="T33" fmla="*/ 190 h 339"/>
                <a:gd name="T34" fmla="*/ 300 w 331"/>
                <a:gd name="T35" fmla="*/ 217 h 339"/>
                <a:gd name="T36" fmla="*/ 331 w 331"/>
                <a:gd name="T37" fmla="*/ 190 h 339"/>
                <a:gd name="T38" fmla="*/ 270 w 331"/>
                <a:gd name="T39" fmla="*/ 101 h 339"/>
                <a:gd name="T40" fmla="*/ 270 w 331"/>
                <a:gd name="T41" fmla="*/ 19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9">
                  <a:moveTo>
                    <a:pt x="62" y="104"/>
                  </a:moveTo>
                  <a:cubicBezTo>
                    <a:pt x="62" y="47"/>
                    <a:pt x="108" y="0"/>
                    <a:pt x="166" y="0"/>
                  </a:cubicBezTo>
                  <a:cubicBezTo>
                    <a:pt x="223" y="0"/>
                    <a:pt x="270" y="47"/>
                    <a:pt x="270" y="104"/>
                  </a:cubicBezTo>
                  <a:cubicBezTo>
                    <a:pt x="270" y="162"/>
                    <a:pt x="223" y="208"/>
                    <a:pt x="166" y="208"/>
                  </a:cubicBezTo>
                  <a:cubicBezTo>
                    <a:pt x="108" y="208"/>
                    <a:pt x="62" y="162"/>
                    <a:pt x="62" y="104"/>
                  </a:cubicBezTo>
                  <a:close/>
                  <a:moveTo>
                    <a:pt x="296" y="339"/>
                  </a:moveTo>
                  <a:cubicBezTo>
                    <a:pt x="296" y="267"/>
                    <a:pt x="238" y="208"/>
                    <a:pt x="166" y="208"/>
                  </a:cubicBezTo>
                  <a:cubicBezTo>
                    <a:pt x="94" y="208"/>
                    <a:pt x="35" y="267"/>
                    <a:pt x="35" y="339"/>
                  </a:cubicBezTo>
                  <a:moveTo>
                    <a:pt x="109" y="221"/>
                  </a:moveTo>
                  <a:cubicBezTo>
                    <a:pt x="166" y="274"/>
                    <a:pt x="166" y="274"/>
                    <a:pt x="166" y="274"/>
                  </a:cubicBezTo>
                  <a:cubicBezTo>
                    <a:pt x="222" y="221"/>
                    <a:pt x="222" y="221"/>
                    <a:pt x="222" y="221"/>
                  </a:cubicBezTo>
                  <a:moveTo>
                    <a:pt x="0" y="190"/>
                  </a:moveTo>
                  <a:cubicBezTo>
                    <a:pt x="0" y="205"/>
                    <a:pt x="14" y="217"/>
                    <a:pt x="31" y="217"/>
                  </a:cubicBezTo>
                  <a:cubicBezTo>
                    <a:pt x="48" y="217"/>
                    <a:pt x="62" y="205"/>
                    <a:pt x="62" y="190"/>
                  </a:cubicBezTo>
                  <a:moveTo>
                    <a:pt x="62" y="101"/>
                  </a:moveTo>
                  <a:cubicBezTo>
                    <a:pt x="62" y="192"/>
                    <a:pt x="62" y="192"/>
                    <a:pt x="62" y="192"/>
                  </a:cubicBezTo>
                  <a:moveTo>
                    <a:pt x="270" y="190"/>
                  </a:moveTo>
                  <a:cubicBezTo>
                    <a:pt x="270" y="205"/>
                    <a:pt x="283" y="217"/>
                    <a:pt x="300" y="217"/>
                  </a:cubicBezTo>
                  <a:cubicBezTo>
                    <a:pt x="317" y="217"/>
                    <a:pt x="331" y="205"/>
                    <a:pt x="331" y="190"/>
                  </a:cubicBezTo>
                  <a:moveTo>
                    <a:pt x="270" y="101"/>
                  </a:moveTo>
                  <a:cubicBezTo>
                    <a:pt x="270" y="192"/>
                    <a:pt x="270" y="192"/>
                    <a:pt x="270"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625" name="Group 624">
            <a:extLst>
              <a:ext uri="{FF2B5EF4-FFF2-40B4-BE49-F238E27FC236}">
                <a16:creationId xmlns:a16="http://schemas.microsoft.com/office/drawing/2014/main" id="{FF7988C1-EC53-4DC6-82CF-D19013CB86EE}"/>
              </a:ext>
            </a:extLst>
          </p:cNvPr>
          <p:cNvGrpSpPr>
            <a:grpSpLocks noChangeAspect="1"/>
          </p:cNvGrpSpPr>
          <p:nvPr/>
        </p:nvGrpSpPr>
        <p:grpSpPr>
          <a:xfrm>
            <a:off x="3560346" y="2467945"/>
            <a:ext cx="466302" cy="466302"/>
            <a:chOff x="3581379" y="3092968"/>
            <a:chExt cx="604488" cy="604488"/>
          </a:xfrm>
        </p:grpSpPr>
        <p:sp useBgFill="1">
          <p:nvSpPr>
            <p:cNvPr id="244" name="Oval 243">
              <a:extLst>
                <a:ext uri="{FF2B5EF4-FFF2-40B4-BE49-F238E27FC236}">
                  <a16:creationId xmlns:a16="http://schemas.microsoft.com/office/drawing/2014/main" id="{60486DAD-D87D-4EA8-896F-52A085F61ED8}"/>
                </a:ext>
              </a:extLst>
            </p:cNvPr>
            <p:cNvSpPr/>
            <p:nvPr/>
          </p:nvSpPr>
          <p:spPr bwMode="auto">
            <a:xfrm>
              <a:off x="3581379" y="309296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 name="mail" title="Icon of an envelope">
              <a:extLst>
                <a:ext uri="{FF2B5EF4-FFF2-40B4-BE49-F238E27FC236}">
                  <a16:creationId xmlns:a16="http://schemas.microsoft.com/office/drawing/2014/main" id="{106A1BA9-11C3-49D9-BEF2-A760DA941AAB}"/>
                </a:ext>
              </a:extLst>
            </p:cNvPr>
            <p:cNvSpPr>
              <a:spLocks noChangeAspect="1" noEditPoints="1"/>
            </p:cNvSpPr>
            <p:nvPr/>
          </p:nvSpPr>
          <p:spPr bwMode="auto">
            <a:xfrm>
              <a:off x="3682816" y="3265983"/>
              <a:ext cx="411480"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615" name="Group 614">
            <a:extLst>
              <a:ext uri="{FF2B5EF4-FFF2-40B4-BE49-F238E27FC236}">
                <a16:creationId xmlns:a16="http://schemas.microsoft.com/office/drawing/2014/main" id="{876B369C-7D37-4946-A8BD-C60D346C0296}"/>
              </a:ext>
            </a:extLst>
          </p:cNvPr>
          <p:cNvGrpSpPr>
            <a:grpSpLocks noChangeAspect="1"/>
          </p:cNvGrpSpPr>
          <p:nvPr/>
        </p:nvGrpSpPr>
        <p:grpSpPr>
          <a:xfrm>
            <a:off x="3076767" y="3133590"/>
            <a:ext cx="466302" cy="466302"/>
            <a:chOff x="2049022" y="3050887"/>
            <a:chExt cx="541624" cy="541624"/>
          </a:xfrm>
        </p:grpSpPr>
        <p:sp useBgFill="1">
          <p:nvSpPr>
            <p:cNvPr id="388" name="Oval 387">
              <a:extLst>
                <a:ext uri="{FF2B5EF4-FFF2-40B4-BE49-F238E27FC236}">
                  <a16:creationId xmlns:a16="http://schemas.microsoft.com/office/drawing/2014/main" id="{AFF3E7DC-6144-448F-A0B3-3C81753A70AF}"/>
                </a:ext>
              </a:extLst>
            </p:cNvPr>
            <p:cNvSpPr/>
            <p:nvPr/>
          </p:nvSpPr>
          <p:spPr bwMode="auto">
            <a:xfrm>
              <a:off x="2049022" y="3050887"/>
              <a:ext cx="541624" cy="54162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 name="speech_4" title="Icon of a chat bubble with a video camera inside">
              <a:extLst>
                <a:ext uri="{FF2B5EF4-FFF2-40B4-BE49-F238E27FC236}">
                  <a16:creationId xmlns:a16="http://schemas.microsoft.com/office/drawing/2014/main" id="{6638DA07-8EA2-4F29-ABEF-D198ED86CE59}"/>
                </a:ext>
              </a:extLst>
            </p:cNvPr>
            <p:cNvSpPr>
              <a:spLocks noChangeAspect="1" noEditPoints="1"/>
            </p:cNvSpPr>
            <p:nvPr/>
          </p:nvSpPr>
          <p:spPr bwMode="auto">
            <a:xfrm>
              <a:off x="2142755" y="3188431"/>
              <a:ext cx="357666" cy="317742"/>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nvGrpSpPr>
          <p:cNvPr id="598" name="Group 597">
            <a:extLst>
              <a:ext uri="{FF2B5EF4-FFF2-40B4-BE49-F238E27FC236}">
                <a16:creationId xmlns:a16="http://schemas.microsoft.com/office/drawing/2014/main" id="{614A95B9-187B-4A61-B879-88772723A4B6}"/>
              </a:ext>
            </a:extLst>
          </p:cNvPr>
          <p:cNvGrpSpPr>
            <a:grpSpLocks noChangeAspect="1"/>
          </p:cNvGrpSpPr>
          <p:nvPr/>
        </p:nvGrpSpPr>
        <p:grpSpPr>
          <a:xfrm>
            <a:off x="4508035" y="1385416"/>
            <a:ext cx="466302" cy="466302"/>
            <a:chOff x="4654814" y="1371795"/>
            <a:chExt cx="604488" cy="604488"/>
          </a:xfrm>
        </p:grpSpPr>
        <p:sp useBgFill="1">
          <p:nvSpPr>
            <p:cNvPr id="229" name="Oval 228">
              <a:extLst>
                <a:ext uri="{FF2B5EF4-FFF2-40B4-BE49-F238E27FC236}">
                  <a16:creationId xmlns:a16="http://schemas.microsoft.com/office/drawing/2014/main" id="{C9FE91C6-BFF6-4A15-BE86-F09826C7146A}"/>
                </a:ext>
              </a:extLst>
            </p:cNvPr>
            <p:cNvSpPr/>
            <p:nvPr/>
          </p:nvSpPr>
          <p:spPr bwMode="auto">
            <a:xfrm rot="1225678">
              <a:off x="4654814" y="1371795"/>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 name="ActivityFeed_F056" title="Icon of two chat bubbles stacked vertically">
              <a:extLst>
                <a:ext uri="{FF2B5EF4-FFF2-40B4-BE49-F238E27FC236}">
                  <a16:creationId xmlns:a16="http://schemas.microsoft.com/office/drawing/2014/main" id="{90787796-D9F2-4A48-A2F2-B4917A3BBF13}"/>
                </a:ext>
              </a:extLst>
            </p:cNvPr>
            <p:cNvSpPr>
              <a:spLocks noChangeAspect="1" noEditPoints="1"/>
            </p:cNvSpPr>
            <p:nvPr/>
          </p:nvSpPr>
          <p:spPr bwMode="auto">
            <a:xfrm>
              <a:off x="4743157" y="1508151"/>
              <a:ext cx="412556" cy="365760"/>
            </a:xfrm>
            <a:custGeom>
              <a:avLst/>
              <a:gdLst>
                <a:gd name="T0" fmla="*/ 3734 w 4408"/>
                <a:gd name="T1" fmla="*/ 3380 h 3908"/>
                <a:gd name="T2" fmla="*/ 879 w 4408"/>
                <a:gd name="T3" fmla="*/ 3380 h 3908"/>
                <a:gd name="T4" fmla="*/ 879 w 4408"/>
                <a:gd name="T5" fmla="*/ 2056 h 3908"/>
                <a:gd name="T6" fmla="*/ 4408 w 4408"/>
                <a:gd name="T7" fmla="*/ 2056 h 3908"/>
                <a:gd name="T8" fmla="*/ 4408 w 4408"/>
                <a:gd name="T9" fmla="*/ 3380 h 3908"/>
                <a:gd name="T10" fmla="*/ 4261 w 4408"/>
                <a:gd name="T11" fmla="*/ 3380 h 3908"/>
                <a:gd name="T12" fmla="*/ 4261 w 4408"/>
                <a:gd name="T13" fmla="*/ 3908 h 3908"/>
                <a:gd name="T14" fmla="*/ 3734 w 4408"/>
                <a:gd name="T15" fmla="*/ 3380 h 3908"/>
                <a:gd name="T16" fmla="*/ 147 w 4408"/>
                <a:gd name="T17" fmla="*/ 1849 h 3908"/>
                <a:gd name="T18" fmla="*/ 673 w 4408"/>
                <a:gd name="T19" fmla="*/ 1323 h 3908"/>
                <a:gd name="T20" fmla="*/ 3523 w 4408"/>
                <a:gd name="T21" fmla="*/ 1323 h 3908"/>
                <a:gd name="T22" fmla="*/ 3523 w 4408"/>
                <a:gd name="T23" fmla="*/ 0 h 3908"/>
                <a:gd name="T24" fmla="*/ 0 w 4408"/>
                <a:gd name="T25" fmla="*/ 0 h 3908"/>
                <a:gd name="T26" fmla="*/ 0 w 4408"/>
                <a:gd name="T27" fmla="*/ 1323 h 3908"/>
                <a:gd name="T28" fmla="*/ 147 w 4408"/>
                <a:gd name="T29" fmla="*/ 1323 h 3908"/>
                <a:gd name="T30" fmla="*/ 147 w 4408"/>
                <a:gd name="T31" fmla="*/ 1849 h 3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08" h="3908">
                  <a:moveTo>
                    <a:pt x="3734" y="3380"/>
                  </a:moveTo>
                  <a:lnTo>
                    <a:pt x="879" y="3380"/>
                  </a:lnTo>
                  <a:lnTo>
                    <a:pt x="879" y="2056"/>
                  </a:lnTo>
                  <a:lnTo>
                    <a:pt x="4408" y="2056"/>
                  </a:lnTo>
                  <a:lnTo>
                    <a:pt x="4408" y="3380"/>
                  </a:lnTo>
                  <a:lnTo>
                    <a:pt x="4261" y="3380"/>
                  </a:lnTo>
                  <a:lnTo>
                    <a:pt x="4261" y="3908"/>
                  </a:lnTo>
                  <a:lnTo>
                    <a:pt x="3734" y="3380"/>
                  </a:lnTo>
                  <a:close/>
                  <a:moveTo>
                    <a:pt x="147" y="1849"/>
                  </a:moveTo>
                  <a:lnTo>
                    <a:pt x="673" y="1323"/>
                  </a:lnTo>
                  <a:lnTo>
                    <a:pt x="3523" y="1323"/>
                  </a:lnTo>
                  <a:lnTo>
                    <a:pt x="3523" y="0"/>
                  </a:lnTo>
                  <a:lnTo>
                    <a:pt x="0" y="0"/>
                  </a:lnTo>
                  <a:lnTo>
                    <a:pt x="0" y="1323"/>
                  </a:lnTo>
                  <a:lnTo>
                    <a:pt x="147" y="1323"/>
                  </a:lnTo>
                  <a:lnTo>
                    <a:pt x="147" y="1849"/>
                  </a:ln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374" name="TextBox 373">
            <a:extLst>
              <a:ext uri="{FF2B5EF4-FFF2-40B4-BE49-F238E27FC236}">
                <a16:creationId xmlns:a16="http://schemas.microsoft.com/office/drawing/2014/main" id="{B9246392-628D-46C3-845D-ADA72AAB2BB5}"/>
              </a:ext>
            </a:extLst>
          </p:cNvPr>
          <p:cNvSpPr txBox="1"/>
          <p:nvPr/>
        </p:nvSpPr>
        <p:spPr>
          <a:xfrm>
            <a:off x="9249893" y="6014497"/>
            <a:ext cx="1414892"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l" defTabSz="932293">
              <a:defRPr/>
            </a:pPr>
            <a:r>
              <a:rPr lang="en-US" sz="2400" spc="30"/>
              <a:t>Devices</a:t>
            </a:r>
          </a:p>
        </p:txBody>
      </p:sp>
      <p:sp>
        <p:nvSpPr>
          <p:cNvPr id="375" name="TextBox 374">
            <a:extLst>
              <a:ext uri="{FF2B5EF4-FFF2-40B4-BE49-F238E27FC236}">
                <a16:creationId xmlns:a16="http://schemas.microsoft.com/office/drawing/2014/main" id="{36648A98-B244-4BD1-9BD3-253CA12CF75F}"/>
              </a:ext>
            </a:extLst>
          </p:cNvPr>
          <p:cNvSpPr txBox="1"/>
          <p:nvPr/>
        </p:nvSpPr>
        <p:spPr>
          <a:xfrm>
            <a:off x="247730" y="1288731"/>
            <a:ext cx="1866544"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r" defTabSz="932293">
              <a:defRPr/>
            </a:pPr>
            <a:r>
              <a:rPr lang="en-US" sz="2400" spc="30"/>
              <a:t>Cloud Apps</a:t>
            </a:r>
          </a:p>
        </p:txBody>
      </p:sp>
      <p:sp>
        <p:nvSpPr>
          <p:cNvPr id="378" name="TextBox 377">
            <a:extLst>
              <a:ext uri="{FF2B5EF4-FFF2-40B4-BE49-F238E27FC236}">
                <a16:creationId xmlns:a16="http://schemas.microsoft.com/office/drawing/2014/main" id="{3CC60ABC-7166-4769-973E-A205F736E039}"/>
              </a:ext>
            </a:extLst>
          </p:cNvPr>
          <p:cNvSpPr txBox="1"/>
          <p:nvPr/>
        </p:nvSpPr>
        <p:spPr>
          <a:xfrm>
            <a:off x="9962707" y="1383291"/>
            <a:ext cx="1526367" cy="678031"/>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93">
              <a:defRPr/>
            </a:pPr>
            <a:r>
              <a:rPr lang="en-US" sz="2400" spc="30"/>
              <a:t>Partners &amp;</a:t>
            </a:r>
            <a:br>
              <a:rPr lang="en-US" sz="2400" spc="30"/>
            </a:br>
            <a:r>
              <a:rPr lang="en-US" sz="2400" spc="30"/>
              <a:t>Customers</a:t>
            </a:r>
          </a:p>
        </p:txBody>
      </p:sp>
      <p:grpSp>
        <p:nvGrpSpPr>
          <p:cNvPr id="592" name="Group 591">
            <a:extLst>
              <a:ext uri="{FF2B5EF4-FFF2-40B4-BE49-F238E27FC236}">
                <a16:creationId xmlns:a16="http://schemas.microsoft.com/office/drawing/2014/main" id="{869A1E37-4D79-41B2-892F-269B20849C8A}"/>
              </a:ext>
            </a:extLst>
          </p:cNvPr>
          <p:cNvGrpSpPr/>
          <p:nvPr/>
        </p:nvGrpSpPr>
        <p:grpSpPr>
          <a:xfrm>
            <a:off x="9851541" y="3100730"/>
            <a:ext cx="700797" cy="700795"/>
            <a:chOff x="9474333" y="2932047"/>
            <a:chExt cx="519317" cy="519316"/>
          </a:xfrm>
        </p:grpSpPr>
        <p:sp useBgFill="1">
          <p:nvSpPr>
            <p:cNvPr id="169" name="Oval 168">
              <a:extLst>
                <a:ext uri="{FF2B5EF4-FFF2-40B4-BE49-F238E27FC236}">
                  <a16:creationId xmlns:a16="http://schemas.microsoft.com/office/drawing/2014/main" id="{7D51F83F-95D6-4C99-BCFD-ABBA606AF4AC}"/>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0" name="people_4" title="Icon of a person">
              <a:extLst>
                <a:ext uri="{FF2B5EF4-FFF2-40B4-BE49-F238E27FC236}">
                  <a16:creationId xmlns:a16="http://schemas.microsoft.com/office/drawing/2014/main" id="{54102B02-B9B1-4835-9121-77D1CBC7C2B3}"/>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597" name="Group 596">
            <a:extLst>
              <a:ext uri="{FF2B5EF4-FFF2-40B4-BE49-F238E27FC236}">
                <a16:creationId xmlns:a16="http://schemas.microsoft.com/office/drawing/2014/main" id="{AE934B24-A81E-4C9B-AD9D-97B6AC6188D4}"/>
              </a:ext>
            </a:extLst>
          </p:cNvPr>
          <p:cNvGrpSpPr>
            <a:grpSpLocks noChangeAspect="1"/>
          </p:cNvGrpSpPr>
          <p:nvPr/>
        </p:nvGrpSpPr>
        <p:grpSpPr>
          <a:xfrm>
            <a:off x="6735470" y="1593531"/>
            <a:ext cx="466302" cy="466302"/>
            <a:chOff x="6280345" y="1579525"/>
            <a:chExt cx="565440" cy="565440"/>
          </a:xfrm>
        </p:grpSpPr>
        <p:sp useBgFill="1">
          <p:nvSpPr>
            <p:cNvPr id="201" name="Oval 200">
              <a:extLst>
                <a:ext uri="{FF2B5EF4-FFF2-40B4-BE49-F238E27FC236}">
                  <a16:creationId xmlns:a16="http://schemas.microsoft.com/office/drawing/2014/main" id="{6A14243F-354A-4427-9CF0-C4A3BE97FDDA}"/>
                </a:ext>
              </a:extLst>
            </p:cNvPr>
            <p:cNvSpPr/>
            <p:nvPr/>
          </p:nvSpPr>
          <p:spPr bwMode="auto">
            <a:xfrm rot="3735757">
              <a:off x="6280345" y="1579525"/>
              <a:ext cx="565440" cy="5654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1" name="people_12" title="Icon of three people">
              <a:extLst>
                <a:ext uri="{FF2B5EF4-FFF2-40B4-BE49-F238E27FC236}">
                  <a16:creationId xmlns:a16="http://schemas.microsoft.com/office/drawing/2014/main" id="{9258B3E7-3120-4DF5-9867-2BD932E0F87A}"/>
                </a:ext>
              </a:extLst>
            </p:cNvPr>
            <p:cNvSpPr>
              <a:spLocks noChangeAspect="1" noEditPoints="1"/>
            </p:cNvSpPr>
            <p:nvPr/>
          </p:nvSpPr>
          <p:spPr bwMode="auto">
            <a:xfrm>
              <a:off x="6348713" y="167936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382" name="Group 381">
            <a:extLst>
              <a:ext uri="{FF2B5EF4-FFF2-40B4-BE49-F238E27FC236}">
                <a16:creationId xmlns:a16="http://schemas.microsoft.com/office/drawing/2014/main" id="{7632A59A-2C74-4209-859E-16B79B008E80}"/>
              </a:ext>
            </a:extLst>
          </p:cNvPr>
          <p:cNvGrpSpPr>
            <a:grpSpLocks noChangeAspect="1"/>
          </p:cNvGrpSpPr>
          <p:nvPr/>
        </p:nvGrpSpPr>
        <p:grpSpPr>
          <a:xfrm>
            <a:off x="9047841" y="3681220"/>
            <a:ext cx="466302" cy="466302"/>
            <a:chOff x="3811718" y="5897776"/>
            <a:chExt cx="548640" cy="548640"/>
          </a:xfrm>
        </p:grpSpPr>
        <p:sp useBgFill="1">
          <p:nvSpPr>
            <p:cNvPr id="383" name="Oval 382">
              <a:extLst>
                <a:ext uri="{FF2B5EF4-FFF2-40B4-BE49-F238E27FC236}">
                  <a16:creationId xmlns:a16="http://schemas.microsoft.com/office/drawing/2014/main" id="{489B83B8-69F1-45C2-B7DE-8262617838C1}"/>
                </a:ext>
              </a:extLst>
            </p:cNvPr>
            <p:cNvSpPr/>
            <p:nvPr/>
          </p:nvSpPr>
          <p:spPr bwMode="auto">
            <a:xfrm>
              <a:off x="381171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4" name="people_4" title="Icon of a person">
              <a:extLst>
                <a:ext uri="{FF2B5EF4-FFF2-40B4-BE49-F238E27FC236}">
                  <a16:creationId xmlns:a16="http://schemas.microsoft.com/office/drawing/2014/main" id="{6ACDDF73-421A-4BED-9F27-6CC93D27689E}"/>
                </a:ext>
              </a:extLst>
            </p:cNvPr>
            <p:cNvSpPr>
              <a:spLocks noChangeAspect="1" noEditPoints="1"/>
            </p:cNvSpPr>
            <p:nvPr/>
          </p:nvSpPr>
          <p:spPr bwMode="auto">
            <a:xfrm>
              <a:off x="3942905" y="6012076"/>
              <a:ext cx="286267" cy="3200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385" name="Group 384">
            <a:extLst>
              <a:ext uri="{FF2B5EF4-FFF2-40B4-BE49-F238E27FC236}">
                <a16:creationId xmlns:a16="http://schemas.microsoft.com/office/drawing/2014/main" id="{76535968-C6E0-41E2-AD78-29E27CD64D76}"/>
              </a:ext>
            </a:extLst>
          </p:cNvPr>
          <p:cNvGrpSpPr>
            <a:grpSpLocks noChangeAspect="1"/>
          </p:cNvGrpSpPr>
          <p:nvPr/>
        </p:nvGrpSpPr>
        <p:grpSpPr>
          <a:xfrm>
            <a:off x="8337509" y="3049914"/>
            <a:ext cx="466302" cy="466302"/>
            <a:chOff x="2134878" y="5897776"/>
            <a:chExt cx="548640" cy="548640"/>
          </a:xfrm>
        </p:grpSpPr>
        <p:sp useBgFill="1">
          <p:nvSpPr>
            <p:cNvPr id="386" name="Oval 385">
              <a:extLst>
                <a:ext uri="{FF2B5EF4-FFF2-40B4-BE49-F238E27FC236}">
                  <a16:creationId xmlns:a16="http://schemas.microsoft.com/office/drawing/2014/main" id="{7B1467A0-D44C-49C8-85E2-A56065A0C1D0}"/>
                </a:ext>
              </a:extLst>
            </p:cNvPr>
            <p:cNvSpPr/>
            <p:nvPr/>
          </p:nvSpPr>
          <p:spPr bwMode="auto">
            <a:xfrm>
              <a:off x="2134878"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people_7" title="Icon of two people">
              <a:extLst>
                <a:ext uri="{FF2B5EF4-FFF2-40B4-BE49-F238E27FC236}">
                  <a16:creationId xmlns:a16="http://schemas.microsoft.com/office/drawing/2014/main" id="{00AE0969-0F8E-4965-A1EB-0106C10AB479}"/>
                </a:ext>
              </a:extLst>
            </p:cNvPr>
            <p:cNvSpPr>
              <a:spLocks noChangeAspect="1" noEditPoints="1"/>
            </p:cNvSpPr>
            <p:nvPr/>
          </p:nvSpPr>
          <p:spPr bwMode="auto">
            <a:xfrm>
              <a:off x="2257032" y="5993788"/>
              <a:ext cx="293157" cy="32004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grpSp>
        <p:nvGrpSpPr>
          <p:cNvPr id="390" name="Group 389">
            <a:extLst>
              <a:ext uri="{FF2B5EF4-FFF2-40B4-BE49-F238E27FC236}">
                <a16:creationId xmlns:a16="http://schemas.microsoft.com/office/drawing/2014/main" id="{25187B43-FB46-494F-9D9A-7879EFCE7824}"/>
              </a:ext>
            </a:extLst>
          </p:cNvPr>
          <p:cNvGrpSpPr>
            <a:grpSpLocks noChangeAspect="1"/>
          </p:cNvGrpSpPr>
          <p:nvPr/>
        </p:nvGrpSpPr>
        <p:grpSpPr>
          <a:xfrm>
            <a:off x="9341796" y="3090712"/>
            <a:ext cx="466303" cy="466302"/>
            <a:chOff x="2929661" y="5897776"/>
            <a:chExt cx="548640" cy="548640"/>
          </a:xfrm>
        </p:grpSpPr>
        <p:sp useBgFill="1">
          <p:nvSpPr>
            <p:cNvPr id="397" name="Oval 396">
              <a:extLst>
                <a:ext uri="{FF2B5EF4-FFF2-40B4-BE49-F238E27FC236}">
                  <a16:creationId xmlns:a16="http://schemas.microsoft.com/office/drawing/2014/main" id="{418F0D2F-A99D-4E01-BC44-C9C0F9FC9ACC}"/>
                </a:ext>
              </a:extLst>
            </p:cNvPr>
            <p:cNvSpPr/>
            <p:nvPr/>
          </p:nvSpPr>
          <p:spPr bwMode="auto">
            <a:xfrm>
              <a:off x="2929661" y="5897776"/>
              <a:ext cx="548640" cy="54864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9" name="Family_EBDA" title="Icon of a family of people">
              <a:extLst>
                <a:ext uri="{FF2B5EF4-FFF2-40B4-BE49-F238E27FC236}">
                  <a16:creationId xmlns:a16="http://schemas.microsoft.com/office/drawing/2014/main" id="{27D90C23-C088-4D52-92DB-A1F2FC1299FF}"/>
                </a:ext>
              </a:extLst>
            </p:cNvPr>
            <p:cNvSpPr>
              <a:spLocks noChangeAspect="1" noEditPoints="1"/>
            </p:cNvSpPr>
            <p:nvPr/>
          </p:nvSpPr>
          <p:spPr bwMode="auto">
            <a:xfrm>
              <a:off x="3031374" y="6002594"/>
              <a:ext cx="345214" cy="317694"/>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grpSp>
      <p:sp>
        <p:nvSpPr>
          <p:cNvPr id="404" name="TextBox 403">
            <a:extLst>
              <a:ext uri="{FF2B5EF4-FFF2-40B4-BE49-F238E27FC236}">
                <a16:creationId xmlns:a16="http://schemas.microsoft.com/office/drawing/2014/main" id="{0DCAA4DF-F774-4695-88DF-90CF5E7A9B80}"/>
              </a:ext>
            </a:extLst>
          </p:cNvPr>
          <p:cNvSpPr txBox="1"/>
          <p:nvPr/>
        </p:nvSpPr>
        <p:spPr>
          <a:xfrm>
            <a:off x="10515167" y="3257169"/>
            <a:ext cx="1596846" cy="339016"/>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93">
              <a:defRPr/>
            </a:pPr>
            <a:r>
              <a:rPr lang="en-US" sz="2400" spc="30"/>
              <a:t>Employees</a:t>
            </a:r>
          </a:p>
        </p:txBody>
      </p:sp>
      <p:grpSp>
        <p:nvGrpSpPr>
          <p:cNvPr id="123" name="Group 122" descr="factory icon">
            <a:extLst>
              <a:ext uri="{FF2B5EF4-FFF2-40B4-BE49-F238E27FC236}">
                <a16:creationId xmlns:a16="http://schemas.microsoft.com/office/drawing/2014/main" id="{BF2303CF-E566-405E-A9F2-FB05956E952E}"/>
              </a:ext>
            </a:extLst>
          </p:cNvPr>
          <p:cNvGrpSpPr>
            <a:grpSpLocks noChangeAspect="1"/>
          </p:cNvGrpSpPr>
          <p:nvPr/>
        </p:nvGrpSpPr>
        <p:grpSpPr>
          <a:xfrm>
            <a:off x="8224190" y="1280620"/>
            <a:ext cx="466302" cy="466302"/>
            <a:chOff x="3888602" y="4110297"/>
            <a:chExt cx="527686" cy="527686"/>
          </a:xfrm>
        </p:grpSpPr>
        <p:sp useBgFill="1">
          <p:nvSpPr>
            <p:cNvPr id="124" name="Oval 123">
              <a:extLst>
                <a:ext uri="{FF2B5EF4-FFF2-40B4-BE49-F238E27FC236}">
                  <a16:creationId xmlns:a16="http://schemas.microsoft.com/office/drawing/2014/main" id="{504E379C-0D81-4C2D-BE6B-A9E9FF816623}"/>
                </a:ext>
              </a:extLst>
            </p:cNvPr>
            <p:cNvSpPr/>
            <p:nvPr/>
          </p:nvSpPr>
          <p:spPr bwMode="auto">
            <a:xfrm rot="4401276">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41">
              <a:extLst>
                <a:ext uri="{FF2B5EF4-FFF2-40B4-BE49-F238E27FC236}">
                  <a16:creationId xmlns:a16="http://schemas.microsoft.com/office/drawing/2014/main" id="{34336145-874B-4373-95E3-C7B1B90F3F11}"/>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882">
                <a:gradFill>
                  <a:gsLst>
                    <a:gs pos="0">
                      <a:srgbClr val="505050"/>
                    </a:gs>
                    <a:gs pos="100000">
                      <a:srgbClr val="505050"/>
                    </a:gs>
                  </a:gsLst>
                  <a:lin ang="5400000" scaled="1"/>
                </a:gradFill>
                <a:latin typeface="Segoe UI Semilight"/>
              </a:endParaRPr>
            </a:p>
          </p:txBody>
        </p:sp>
      </p:grpSp>
      <p:grpSp>
        <p:nvGrpSpPr>
          <p:cNvPr id="552" name="Group 551">
            <a:extLst>
              <a:ext uri="{FF2B5EF4-FFF2-40B4-BE49-F238E27FC236}">
                <a16:creationId xmlns:a16="http://schemas.microsoft.com/office/drawing/2014/main" id="{A973222E-DD4E-4AA2-AA10-39B8A7FEEF6C}"/>
              </a:ext>
            </a:extLst>
          </p:cNvPr>
          <p:cNvGrpSpPr>
            <a:grpSpLocks noChangeAspect="1"/>
          </p:cNvGrpSpPr>
          <p:nvPr/>
        </p:nvGrpSpPr>
        <p:grpSpPr>
          <a:xfrm>
            <a:off x="2989277" y="5173508"/>
            <a:ext cx="466302" cy="466302"/>
            <a:chOff x="2930066" y="5072528"/>
            <a:chExt cx="562530" cy="562530"/>
          </a:xfrm>
        </p:grpSpPr>
        <p:sp useBgFill="1">
          <p:nvSpPr>
            <p:cNvPr id="418" name="Oval 417">
              <a:extLst>
                <a:ext uri="{FF2B5EF4-FFF2-40B4-BE49-F238E27FC236}">
                  <a16:creationId xmlns:a16="http://schemas.microsoft.com/office/drawing/2014/main" id="{4108EB59-166C-4823-BF86-ECEB0F46D168}"/>
                </a:ext>
              </a:extLst>
            </p:cNvPr>
            <p:cNvSpPr/>
            <p:nvPr/>
          </p:nvSpPr>
          <p:spPr bwMode="auto">
            <a:xfrm rot="21043547">
              <a:off x="2930066" y="5072528"/>
              <a:ext cx="562530" cy="5625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Database_EFC7" title="Icon of a cylinder">
              <a:extLst>
                <a:ext uri="{FF2B5EF4-FFF2-40B4-BE49-F238E27FC236}">
                  <a16:creationId xmlns:a16="http://schemas.microsoft.com/office/drawing/2014/main" id="{FF9F2F69-A78E-4B30-8B9D-9C45F3723405}"/>
                </a:ext>
              </a:extLst>
            </p:cNvPr>
            <p:cNvSpPr>
              <a:spLocks noChangeAspect="1" noEditPoints="1"/>
            </p:cNvSpPr>
            <p:nvPr/>
          </p:nvSpPr>
          <p:spPr bwMode="auto">
            <a:xfrm>
              <a:off x="3070637" y="5170913"/>
              <a:ext cx="281388" cy="36576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4" name="Group 3">
            <a:extLst>
              <a:ext uri="{FF2B5EF4-FFF2-40B4-BE49-F238E27FC236}">
                <a16:creationId xmlns:a16="http://schemas.microsoft.com/office/drawing/2014/main" id="{CFA9218C-A328-4F59-8EE3-F2D871B4E1D7}"/>
              </a:ext>
            </a:extLst>
          </p:cNvPr>
          <p:cNvGrpSpPr>
            <a:grpSpLocks noChangeAspect="1"/>
          </p:cNvGrpSpPr>
          <p:nvPr/>
        </p:nvGrpSpPr>
        <p:grpSpPr>
          <a:xfrm>
            <a:off x="8499840" y="6032510"/>
            <a:ext cx="508358" cy="373041"/>
            <a:chOff x="7016656" y="6251061"/>
            <a:chExt cx="498435" cy="365760"/>
          </a:xfrm>
        </p:grpSpPr>
        <p:sp>
          <p:nvSpPr>
            <p:cNvPr id="2" name="Rectangle 1">
              <a:extLst>
                <a:ext uri="{FF2B5EF4-FFF2-40B4-BE49-F238E27FC236}">
                  <a16:creationId xmlns:a16="http://schemas.microsoft.com/office/drawing/2014/main" id="{65FC021E-9E67-4061-B241-34E1B33D23D4}"/>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38" name="UniversalApp_E8CC" title="Icon of a cellphone in front of a tablet">
              <a:extLst>
                <a:ext uri="{FF2B5EF4-FFF2-40B4-BE49-F238E27FC236}">
                  <a16:creationId xmlns:a16="http://schemas.microsoft.com/office/drawing/2014/main" id="{E91F1933-2237-4E2F-8100-9D952F2F3E8A}"/>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nvGrpSpPr>
          <p:cNvPr id="596" name="Group 595">
            <a:extLst>
              <a:ext uri="{FF2B5EF4-FFF2-40B4-BE49-F238E27FC236}">
                <a16:creationId xmlns:a16="http://schemas.microsoft.com/office/drawing/2014/main" id="{FDDE6B3A-D286-4B6C-A147-06A449ADD015}"/>
              </a:ext>
            </a:extLst>
          </p:cNvPr>
          <p:cNvGrpSpPr/>
          <p:nvPr/>
        </p:nvGrpSpPr>
        <p:grpSpPr>
          <a:xfrm>
            <a:off x="9121362" y="1330512"/>
            <a:ext cx="855351" cy="855351"/>
            <a:chOff x="8150339" y="1402293"/>
            <a:chExt cx="708222" cy="708222"/>
          </a:xfrm>
        </p:grpSpPr>
        <p:sp useBgFill="1">
          <p:nvSpPr>
            <p:cNvPr id="478" name="Oval 477">
              <a:extLst>
                <a:ext uri="{FF2B5EF4-FFF2-40B4-BE49-F238E27FC236}">
                  <a16:creationId xmlns:a16="http://schemas.microsoft.com/office/drawing/2014/main" id="{6D135336-E06E-42C2-A92F-D054E51707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Modern_workplace" title="Icon of three people connected by a dotted line">
              <a:extLst>
                <a:ext uri="{FF2B5EF4-FFF2-40B4-BE49-F238E27FC236}">
                  <a16:creationId xmlns:a16="http://schemas.microsoft.com/office/drawing/2014/main" id="{922D5FEB-FC69-4408-9C3C-D80114B6622C}"/>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cxnSp>
        <p:nvCxnSpPr>
          <p:cNvPr id="176" name="Straight Connector 175">
            <a:extLst>
              <a:ext uri="{FF2B5EF4-FFF2-40B4-BE49-F238E27FC236}">
                <a16:creationId xmlns:a16="http://schemas.microsoft.com/office/drawing/2014/main" id="{87D1EE98-674C-42AF-9149-4C0914BEF00B}"/>
              </a:ext>
            </a:extLst>
          </p:cNvPr>
          <p:cNvCxnSpPr>
            <a:cxnSpLocks/>
            <a:stCxn id="383" idx="1"/>
            <a:endCxn id="386" idx="5"/>
          </p:cNvCxnSpPr>
          <p:nvPr/>
        </p:nvCxnSpPr>
        <p:spPr>
          <a:xfrm flipH="1" flipV="1">
            <a:off x="8735522" y="3447928"/>
            <a:ext cx="380607" cy="3015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738E105-D570-4ABC-A23C-AA0C40BF7011}"/>
              </a:ext>
            </a:extLst>
          </p:cNvPr>
          <p:cNvCxnSpPr>
            <a:cxnSpLocks/>
            <a:stCxn id="386" idx="6"/>
            <a:endCxn id="397" idx="2"/>
          </p:cNvCxnSpPr>
          <p:nvPr/>
        </p:nvCxnSpPr>
        <p:spPr>
          <a:xfrm>
            <a:off x="8803810" y="3283065"/>
            <a:ext cx="537985" cy="407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6A2773C-1BDC-4D80-BD49-9BF910CEEC94}"/>
              </a:ext>
            </a:extLst>
          </p:cNvPr>
          <p:cNvCxnSpPr>
            <a:cxnSpLocks/>
            <a:stCxn id="210" idx="1"/>
            <a:endCxn id="124" idx="7"/>
          </p:cNvCxnSpPr>
          <p:nvPr/>
        </p:nvCxnSpPr>
        <p:spPr>
          <a:xfrm flipH="1" flipV="1">
            <a:off x="8662520" y="1624501"/>
            <a:ext cx="185674" cy="5521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A729AC9-614D-42EE-B55B-E22AC31983DB}"/>
              </a:ext>
            </a:extLst>
          </p:cNvPr>
          <p:cNvCxnSpPr>
            <a:cxnSpLocks/>
            <a:stCxn id="650" idx="6"/>
            <a:endCxn id="124" idx="4"/>
          </p:cNvCxnSpPr>
          <p:nvPr/>
        </p:nvCxnSpPr>
        <p:spPr>
          <a:xfrm>
            <a:off x="7758756" y="1534766"/>
            <a:ext cx="475204" cy="4579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828E8FA3-9C55-44B5-8D6B-043F87EB98FE}"/>
              </a:ext>
            </a:extLst>
          </p:cNvPr>
          <p:cNvCxnSpPr>
            <a:cxnSpLocks/>
            <a:stCxn id="210" idx="3"/>
          </p:cNvCxnSpPr>
          <p:nvPr/>
        </p:nvCxnSpPr>
        <p:spPr>
          <a:xfrm flipH="1">
            <a:off x="6303411" y="2530573"/>
            <a:ext cx="2493039" cy="96822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9C73559-838F-4FBC-B7ED-5232F6F87C82}"/>
              </a:ext>
            </a:extLst>
          </p:cNvPr>
          <p:cNvCxnSpPr>
            <a:cxnSpLocks/>
            <a:stCxn id="198" idx="4"/>
          </p:cNvCxnSpPr>
          <p:nvPr/>
        </p:nvCxnSpPr>
        <p:spPr>
          <a:xfrm flipH="1">
            <a:off x="6289798" y="2233949"/>
            <a:ext cx="1282064" cy="12289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574E791-7628-4F47-B16D-2FC389ABA3BC}"/>
              </a:ext>
            </a:extLst>
          </p:cNvPr>
          <p:cNvCxnSpPr>
            <a:cxnSpLocks/>
            <a:stCxn id="201" idx="5"/>
          </p:cNvCxnSpPr>
          <p:nvPr/>
        </p:nvCxnSpPr>
        <p:spPr>
          <a:xfrm flipH="1">
            <a:off x="6251015" y="2049331"/>
            <a:ext cx="648417" cy="134657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CEE0359-4C7E-496B-A253-671DCE1FE4DB}"/>
              </a:ext>
            </a:extLst>
          </p:cNvPr>
          <p:cNvCxnSpPr>
            <a:cxnSpLocks/>
            <a:stCxn id="229" idx="5"/>
          </p:cNvCxnSpPr>
          <p:nvPr/>
        </p:nvCxnSpPr>
        <p:spPr>
          <a:xfrm>
            <a:off x="4838139" y="1830604"/>
            <a:ext cx="1190723" cy="164509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7796430-F654-40D1-A4C2-A5E2145B9A7C}"/>
              </a:ext>
            </a:extLst>
          </p:cNvPr>
          <p:cNvCxnSpPr>
            <a:cxnSpLocks/>
            <a:stCxn id="234" idx="6"/>
          </p:cNvCxnSpPr>
          <p:nvPr/>
        </p:nvCxnSpPr>
        <p:spPr>
          <a:xfrm>
            <a:off x="4807663" y="2536290"/>
            <a:ext cx="1587578" cy="103258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3EA4467-E409-4A31-965E-57D3E18A9047}"/>
              </a:ext>
            </a:extLst>
          </p:cNvPr>
          <p:cNvCxnSpPr>
            <a:cxnSpLocks/>
            <a:stCxn id="237" idx="0"/>
            <a:endCxn id="429" idx="3"/>
          </p:cNvCxnSpPr>
          <p:nvPr/>
        </p:nvCxnSpPr>
        <p:spPr>
          <a:xfrm flipV="1">
            <a:off x="9005799" y="4818073"/>
            <a:ext cx="44503" cy="35019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CF5B032-12DF-43FD-B750-70ECA8C87A5B}"/>
              </a:ext>
            </a:extLst>
          </p:cNvPr>
          <p:cNvCxnSpPr>
            <a:cxnSpLocks/>
            <a:stCxn id="394" idx="6"/>
          </p:cNvCxnSpPr>
          <p:nvPr/>
        </p:nvCxnSpPr>
        <p:spPr>
          <a:xfrm>
            <a:off x="4677620" y="3162755"/>
            <a:ext cx="1682221" cy="323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FCC9C9D-E55F-4215-967F-2B6AFE7396D5}"/>
              </a:ext>
            </a:extLst>
          </p:cNvPr>
          <p:cNvCxnSpPr>
            <a:cxnSpLocks/>
            <a:stCxn id="124" idx="5"/>
            <a:endCxn id="198" idx="0"/>
          </p:cNvCxnSpPr>
          <p:nvPr/>
        </p:nvCxnSpPr>
        <p:spPr>
          <a:xfrm flipH="1">
            <a:off x="8001094" y="1718950"/>
            <a:ext cx="345516" cy="3328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8E6F96D-123B-422E-81D0-2827D958324B}"/>
              </a:ext>
            </a:extLst>
          </p:cNvPr>
          <p:cNvCxnSpPr>
            <a:cxnSpLocks/>
            <a:stCxn id="383" idx="2"/>
          </p:cNvCxnSpPr>
          <p:nvPr/>
        </p:nvCxnSpPr>
        <p:spPr>
          <a:xfrm flipH="1" flipV="1">
            <a:off x="6263392" y="3487077"/>
            <a:ext cx="2784449" cy="4272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7AD2D5FC-76DB-469F-BFA7-F61B07D635D3}"/>
              </a:ext>
            </a:extLst>
          </p:cNvPr>
          <p:cNvCxnSpPr>
            <a:cxnSpLocks/>
            <a:stCxn id="386" idx="2"/>
          </p:cNvCxnSpPr>
          <p:nvPr/>
        </p:nvCxnSpPr>
        <p:spPr>
          <a:xfrm flipH="1">
            <a:off x="6251343" y="3283065"/>
            <a:ext cx="2086166" cy="19124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0C13089F-13FB-4EF4-8BB5-5922762C7C1F}"/>
              </a:ext>
            </a:extLst>
          </p:cNvPr>
          <p:cNvCxnSpPr>
            <a:cxnSpLocks/>
            <a:stCxn id="388" idx="7"/>
            <a:endCxn id="244" idx="3"/>
          </p:cNvCxnSpPr>
          <p:nvPr/>
        </p:nvCxnSpPr>
        <p:spPr>
          <a:xfrm flipV="1">
            <a:off x="3474781" y="2865959"/>
            <a:ext cx="153853" cy="33592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B5349F9-83A9-4D2A-879D-AEF7B0D90389}"/>
              </a:ext>
            </a:extLst>
          </p:cNvPr>
          <p:cNvCxnSpPr>
            <a:cxnSpLocks/>
            <a:stCxn id="436" idx="6"/>
            <a:endCxn id="434" idx="2"/>
          </p:cNvCxnSpPr>
          <p:nvPr/>
        </p:nvCxnSpPr>
        <p:spPr>
          <a:xfrm>
            <a:off x="10240130" y="4652619"/>
            <a:ext cx="796489" cy="4446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A4E25C5-87F7-4A32-A52C-5E982026B40F}"/>
              </a:ext>
            </a:extLst>
          </p:cNvPr>
          <p:cNvCxnSpPr>
            <a:cxnSpLocks/>
            <a:stCxn id="398" idx="2"/>
            <a:endCxn id="403" idx="6"/>
          </p:cNvCxnSpPr>
          <p:nvPr/>
        </p:nvCxnSpPr>
        <p:spPr>
          <a:xfrm flipH="1" flipV="1">
            <a:off x="1705580" y="2743001"/>
            <a:ext cx="402595" cy="1239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2133442-877A-480A-86E2-EFAF018E75E8}"/>
              </a:ext>
            </a:extLst>
          </p:cNvPr>
          <p:cNvCxnSpPr>
            <a:cxnSpLocks/>
            <a:stCxn id="412" idx="7"/>
          </p:cNvCxnSpPr>
          <p:nvPr/>
        </p:nvCxnSpPr>
        <p:spPr>
          <a:xfrm flipV="1">
            <a:off x="4751280" y="3523891"/>
            <a:ext cx="1472807" cy="113384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B476B903-B281-4B06-8884-ECA87DD7F5B4}"/>
              </a:ext>
            </a:extLst>
          </p:cNvPr>
          <p:cNvCxnSpPr>
            <a:cxnSpLocks/>
            <a:stCxn id="418" idx="6"/>
            <a:endCxn id="412" idx="3"/>
          </p:cNvCxnSpPr>
          <p:nvPr/>
        </p:nvCxnSpPr>
        <p:spPr>
          <a:xfrm flipV="1">
            <a:off x="3452532" y="4899173"/>
            <a:ext cx="899813" cy="46991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A0126F2A-D893-4CBA-9D37-4ED7E4ACA0E7}"/>
              </a:ext>
            </a:extLst>
          </p:cNvPr>
          <p:cNvCxnSpPr>
            <a:cxnSpLocks/>
            <a:stCxn id="395" idx="7"/>
            <a:endCxn id="377" idx="4"/>
          </p:cNvCxnSpPr>
          <p:nvPr/>
        </p:nvCxnSpPr>
        <p:spPr>
          <a:xfrm flipV="1">
            <a:off x="2491432" y="1576451"/>
            <a:ext cx="398483" cy="29939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11E78490-FDEE-4042-926C-9C8F65432668}"/>
              </a:ext>
            </a:extLst>
          </p:cNvPr>
          <p:cNvCxnSpPr>
            <a:cxnSpLocks/>
            <a:stCxn id="377" idx="7"/>
            <a:endCxn id="229" idx="3"/>
          </p:cNvCxnSpPr>
          <p:nvPr/>
        </p:nvCxnSpPr>
        <p:spPr>
          <a:xfrm>
            <a:off x="3309918" y="1480580"/>
            <a:ext cx="1219231" cy="23494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D8710290-1D91-4457-B4C7-7FE02915926A}"/>
              </a:ext>
            </a:extLst>
          </p:cNvPr>
          <p:cNvCxnSpPr>
            <a:cxnSpLocks/>
            <a:stCxn id="234" idx="1"/>
            <a:endCxn id="229" idx="4"/>
          </p:cNvCxnSpPr>
          <p:nvPr/>
        </p:nvCxnSpPr>
        <p:spPr>
          <a:xfrm flipV="1">
            <a:off x="4551880" y="1837056"/>
            <a:ext cx="107929" cy="3525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8420ABB0-5EAD-469D-9B0F-13879742C330}"/>
              </a:ext>
            </a:extLst>
          </p:cNvPr>
          <p:cNvCxnSpPr>
            <a:cxnSpLocks/>
            <a:stCxn id="427" idx="0"/>
          </p:cNvCxnSpPr>
          <p:nvPr/>
        </p:nvCxnSpPr>
        <p:spPr>
          <a:xfrm flipV="1">
            <a:off x="5129815" y="3500271"/>
            <a:ext cx="1127527" cy="192615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59" name="Group 558">
            <a:extLst>
              <a:ext uri="{FF2B5EF4-FFF2-40B4-BE49-F238E27FC236}">
                <a16:creationId xmlns:a16="http://schemas.microsoft.com/office/drawing/2014/main" id="{8E87746B-58F1-44B8-A026-DD375CE76811}"/>
              </a:ext>
            </a:extLst>
          </p:cNvPr>
          <p:cNvGrpSpPr>
            <a:grpSpLocks noChangeAspect="1"/>
          </p:cNvGrpSpPr>
          <p:nvPr/>
        </p:nvGrpSpPr>
        <p:grpSpPr>
          <a:xfrm>
            <a:off x="6404919" y="5951871"/>
            <a:ext cx="466302" cy="466302"/>
            <a:chOff x="6063453" y="5701048"/>
            <a:chExt cx="604488" cy="604488"/>
          </a:xfrm>
        </p:grpSpPr>
        <p:sp useBgFill="1">
          <p:nvSpPr>
            <p:cNvPr id="433" name="Oval 432">
              <a:extLst>
                <a:ext uri="{FF2B5EF4-FFF2-40B4-BE49-F238E27FC236}">
                  <a16:creationId xmlns:a16="http://schemas.microsoft.com/office/drawing/2014/main" id="{D914FA99-F523-472A-A7BC-E54666287141}"/>
                </a:ext>
              </a:extLst>
            </p:cNvPr>
            <p:cNvSpPr/>
            <p:nvPr/>
          </p:nvSpPr>
          <p:spPr bwMode="auto">
            <a:xfrm>
              <a:off x="6063453" y="5701048"/>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660F065-265C-4922-8B2A-DE45422DD743}"/>
                </a:ext>
              </a:extLst>
            </p:cNvPr>
            <p:cNvGrpSpPr>
              <a:grpSpLocks noChangeAspect="1"/>
            </p:cNvGrpSpPr>
            <p:nvPr/>
          </p:nvGrpSpPr>
          <p:grpSpPr>
            <a:xfrm>
              <a:off x="6165235" y="5794471"/>
              <a:ext cx="400924" cy="331478"/>
              <a:chOff x="6032952" y="5892675"/>
              <a:chExt cx="411480" cy="340208"/>
            </a:xfrm>
          </p:grpSpPr>
          <p:sp>
            <p:nvSpPr>
              <p:cNvPr id="302" name="Freeform 21" title="Icon of an xbox controller">
                <a:extLst>
                  <a:ext uri="{FF2B5EF4-FFF2-40B4-BE49-F238E27FC236}">
                    <a16:creationId xmlns:a16="http://schemas.microsoft.com/office/drawing/2014/main" id="{0BF9068B-4116-4FB7-8757-EECAAC1D8D15}"/>
                  </a:ext>
                </a:extLst>
              </p:cNvPr>
              <p:cNvSpPr>
                <a:spLocks noChangeAspect="1" noEditPoints="1"/>
              </p:cNvSpPr>
              <p:nvPr/>
            </p:nvSpPr>
            <p:spPr bwMode="auto">
              <a:xfrm>
                <a:off x="6110249" y="5892675"/>
                <a:ext cx="242677" cy="140980"/>
              </a:xfrm>
              <a:custGeom>
                <a:avLst/>
                <a:gdLst>
                  <a:gd name="T0" fmla="*/ 601 w 770"/>
                  <a:gd name="T1" fmla="*/ 70 h 447"/>
                  <a:gd name="T2" fmla="*/ 526 w 770"/>
                  <a:gd name="T3" fmla="*/ 10 h 447"/>
                  <a:gd name="T4" fmla="*/ 456 w 770"/>
                  <a:gd name="T5" fmla="*/ 39 h 447"/>
                  <a:gd name="T6" fmla="*/ 390 w 770"/>
                  <a:gd name="T7" fmla="*/ 39 h 447"/>
                  <a:gd name="T8" fmla="*/ 382 w 770"/>
                  <a:gd name="T9" fmla="*/ 39 h 447"/>
                  <a:gd name="T10" fmla="*/ 314 w 770"/>
                  <a:gd name="T11" fmla="*/ 39 h 447"/>
                  <a:gd name="T12" fmla="*/ 246 w 770"/>
                  <a:gd name="T13" fmla="*/ 10 h 447"/>
                  <a:gd name="T14" fmla="*/ 170 w 770"/>
                  <a:gd name="T15" fmla="*/ 70 h 447"/>
                  <a:gd name="T16" fmla="*/ 93 w 770"/>
                  <a:gd name="T17" fmla="*/ 420 h 447"/>
                  <a:gd name="T18" fmla="*/ 146 w 770"/>
                  <a:gd name="T19" fmla="*/ 447 h 447"/>
                  <a:gd name="T20" fmla="*/ 220 w 770"/>
                  <a:gd name="T21" fmla="*/ 368 h 447"/>
                  <a:gd name="T22" fmla="*/ 316 w 770"/>
                  <a:gd name="T23" fmla="*/ 329 h 447"/>
                  <a:gd name="T24" fmla="*/ 454 w 770"/>
                  <a:gd name="T25" fmla="*/ 329 h 447"/>
                  <a:gd name="T26" fmla="*/ 552 w 770"/>
                  <a:gd name="T27" fmla="*/ 368 h 447"/>
                  <a:gd name="T28" fmla="*/ 624 w 770"/>
                  <a:gd name="T29" fmla="*/ 447 h 447"/>
                  <a:gd name="T30" fmla="*/ 677 w 770"/>
                  <a:gd name="T31" fmla="*/ 420 h 447"/>
                  <a:gd name="T32" fmla="*/ 601 w 770"/>
                  <a:gd name="T33" fmla="*/ 70 h 447"/>
                  <a:gd name="T34" fmla="*/ 405 w 770"/>
                  <a:gd name="T35" fmla="*/ 133 h 447"/>
                  <a:gd name="T36" fmla="*/ 386 w 770"/>
                  <a:gd name="T37" fmla="*/ 111 h 447"/>
                  <a:gd name="T38" fmla="*/ 366 w 770"/>
                  <a:gd name="T39" fmla="*/ 131 h 447"/>
                  <a:gd name="T40" fmla="*/ 384 w 770"/>
                  <a:gd name="T41" fmla="*/ 150 h 447"/>
                  <a:gd name="T42" fmla="*/ 405 w 770"/>
                  <a:gd name="T43" fmla="*/ 13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0" h="447">
                    <a:moveTo>
                      <a:pt x="601" y="70"/>
                    </a:moveTo>
                    <a:cubicBezTo>
                      <a:pt x="608" y="33"/>
                      <a:pt x="583" y="22"/>
                      <a:pt x="526" y="10"/>
                    </a:cubicBezTo>
                    <a:cubicBezTo>
                      <a:pt x="468" y="0"/>
                      <a:pt x="456" y="39"/>
                      <a:pt x="456" y="39"/>
                    </a:cubicBezTo>
                    <a:cubicBezTo>
                      <a:pt x="390" y="39"/>
                      <a:pt x="390" y="39"/>
                      <a:pt x="390" y="39"/>
                    </a:cubicBezTo>
                    <a:cubicBezTo>
                      <a:pt x="382" y="39"/>
                      <a:pt x="382" y="39"/>
                      <a:pt x="382" y="39"/>
                    </a:cubicBezTo>
                    <a:cubicBezTo>
                      <a:pt x="314" y="39"/>
                      <a:pt x="314" y="39"/>
                      <a:pt x="314" y="39"/>
                    </a:cubicBezTo>
                    <a:cubicBezTo>
                      <a:pt x="314" y="39"/>
                      <a:pt x="304" y="0"/>
                      <a:pt x="246" y="10"/>
                    </a:cubicBezTo>
                    <a:cubicBezTo>
                      <a:pt x="187" y="22"/>
                      <a:pt x="164" y="33"/>
                      <a:pt x="170" y="70"/>
                    </a:cubicBezTo>
                    <a:cubicBezTo>
                      <a:pt x="170" y="70"/>
                      <a:pt x="0" y="321"/>
                      <a:pt x="93" y="420"/>
                    </a:cubicBezTo>
                    <a:cubicBezTo>
                      <a:pt x="125" y="447"/>
                      <a:pt x="132" y="447"/>
                      <a:pt x="146" y="447"/>
                    </a:cubicBezTo>
                    <a:cubicBezTo>
                      <a:pt x="160" y="447"/>
                      <a:pt x="185" y="395"/>
                      <a:pt x="220" y="368"/>
                    </a:cubicBezTo>
                    <a:cubicBezTo>
                      <a:pt x="255" y="339"/>
                      <a:pt x="288" y="331"/>
                      <a:pt x="316" y="329"/>
                    </a:cubicBezTo>
                    <a:cubicBezTo>
                      <a:pt x="337" y="329"/>
                      <a:pt x="435" y="329"/>
                      <a:pt x="454" y="329"/>
                    </a:cubicBezTo>
                    <a:cubicBezTo>
                      <a:pt x="483" y="331"/>
                      <a:pt x="517" y="339"/>
                      <a:pt x="552" y="368"/>
                    </a:cubicBezTo>
                    <a:cubicBezTo>
                      <a:pt x="587" y="395"/>
                      <a:pt x="610" y="447"/>
                      <a:pt x="624" y="447"/>
                    </a:cubicBezTo>
                    <a:cubicBezTo>
                      <a:pt x="638" y="447"/>
                      <a:pt x="647" y="447"/>
                      <a:pt x="677" y="420"/>
                    </a:cubicBezTo>
                    <a:cubicBezTo>
                      <a:pt x="770" y="321"/>
                      <a:pt x="601" y="70"/>
                      <a:pt x="601" y="70"/>
                    </a:cubicBezTo>
                    <a:close/>
                    <a:moveTo>
                      <a:pt x="405" y="133"/>
                    </a:moveTo>
                    <a:cubicBezTo>
                      <a:pt x="405" y="121"/>
                      <a:pt x="398" y="111"/>
                      <a:pt x="386" y="111"/>
                    </a:cubicBezTo>
                    <a:cubicBezTo>
                      <a:pt x="376" y="111"/>
                      <a:pt x="366" y="119"/>
                      <a:pt x="366" y="131"/>
                    </a:cubicBezTo>
                    <a:cubicBezTo>
                      <a:pt x="366" y="140"/>
                      <a:pt x="374" y="150"/>
                      <a:pt x="384" y="150"/>
                    </a:cubicBezTo>
                    <a:cubicBezTo>
                      <a:pt x="396" y="150"/>
                      <a:pt x="404" y="142"/>
                      <a:pt x="405" y="13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19" name="Xbox" title="Icon of an xbox one">
                <a:extLst>
                  <a:ext uri="{FF2B5EF4-FFF2-40B4-BE49-F238E27FC236}">
                    <a16:creationId xmlns:a16="http://schemas.microsoft.com/office/drawing/2014/main" id="{40B2E14C-5B9D-4A3B-937A-FE1C75E536B2}"/>
                  </a:ext>
                </a:extLst>
              </p:cNvPr>
              <p:cNvSpPr>
                <a:spLocks noChangeAspect="1" noEditPoints="1"/>
              </p:cNvSpPr>
              <p:nvPr/>
            </p:nvSpPr>
            <p:spPr bwMode="auto">
              <a:xfrm>
                <a:off x="6032952" y="6066611"/>
                <a:ext cx="411480" cy="166272"/>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grpSp>
      </p:grpSp>
      <p:cxnSp>
        <p:nvCxnSpPr>
          <p:cNvPr id="438" name="Straight Connector 437">
            <a:extLst>
              <a:ext uri="{FF2B5EF4-FFF2-40B4-BE49-F238E27FC236}">
                <a16:creationId xmlns:a16="http://schemas.microsoft.com/office/drawing/2014/main" id="{E087A678-5FC3-4643-A3BE-61270667DEA7}"/>
              </a:ext>
            </a:extLst>
          </p:cNvPr>
          <p:cNvCxnSpPr>
            <a:cxnSpLocks/>
            <a:stCxn id="424" idx="2"/>
            <a:endCxn id="246" idx="6"/>
          </p:cNvCxnSpPr>
          <p:nvPr/>
        </p:nvCxnSpPr>
        <p:spPr>
          <a:xfrm flipH="1">
            <a:off x="2849320" y="3950247"/>
            <a:ext cx="686343" cy="1102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1D3366D-20E4-48AD-A8B5-D054701B4182}"/>
              </a:ext>
            </a:extLst>
          </p:cNvPr>
          <p:cNvCxnSpPr>
            <a:cxnSpLocks/>
            <a:stCxn id="424" idx="6"/>
          </p:cNvCxnSpPr>
          <p:nvPr/>
        </p:nvCxnSpPr>
        <p:spPr>
          <a:xfrm flipV="1">
            <a:off x="3994630" y="3537564"/>
            <a:ext cx="2251410" cy="33030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EE9507FB-4BB9-4FB6-ABB2-AA771BC1B84D}"/>
              </a:ext>
            </a:extLst>
          </p:cNvPr>
          <p:cNvCxnSpPr>
            <a:cxnSpLocks/>
            <a:stCxn id="425" idx="7"/>
            <a:endCxn id="423" idx="2"/>
          </p:cNvCxnSpPr>
          <p:nvPr/>
        </p:nvCxnSpPr>
        <p:spPr>
          <a:xfrm flipV="1">
            <a:off x="1641913" y="4756559"/>
            <a:ext cx="1125364" cy="14159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93143BF7-2C42-4D09-9461-0F27EA7B2CE7}"/>
              </a:ext>
            </a:extLst>
          </p:cNvPr>
          <p:cNvCxnSpPr>
            <a:cxnSpLocks/>
            <a:stCxn id="423" idx="6"/>
            <a:endCxn id="412" idx="2"/>
          </p:cNvCxnSpPr>
          <p:nvPr/>
        </p:nvCxnSpPr>
        <p:spPr>
          <a:xfrm>
            <a:off x="3225998" y="4672810"/>
            <a:ext cx="1099412" cy="499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E585479D-7852-4613-8E7C-0AD67F1D10BE}"/>
              </a:ext>
            </a:extLst>
          </p:cNvPr>
          <p:cNvCxnSpPr>
            <a:cxnSpLocks/>
            <a:stCxn id="426" idx="6"/>
            <a:endCxn id="418" idx="2"/>
          </p:cNvCxnSpPr>
          <p:nvPr/>
        </p:nvCxnSpPr>
        <p:spPr>
          <a:xfrm flipV="1">
            <a:off x="2397407" y="5444234"/>
            <a:ext cx="594918" cy="646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502CF1D8-8D8E-4592-BD22-A082A510B8E0}"/>
              </a:ext>
            </a:extLst>
          </p:cNvPr>
          <p:cNvCxnSpPr>
            <a:cxnSpLocks/>
            <a:stCxn id="426" idx="7"/>
            <a:endCxn id="423" idx="3"/>
          </p:cNvCxnSpPr>
          <p:nvPr/>
        </p:nvCxnSpPr>
        <p:spPr>
          <a:xfrm flipV="1">
            <a:off x="2299331" y="4906476"/>
            <a:ext cx="564733" cy="45336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E5DC7AB6-1FFD-44F6-A942-92AE345B9854}"/>
              </a:ext>
            </a:extLst>
          </p:cNvPr>
          <p:cNvCxnSpPr>
            <a:cxnSpLocks/>
            <a:stCxn id="427" idx="1"/>
            <a:endCxn id="412" idx="5"/>
          </p:cNvCxnSpPr>
          <p:nvPr/>
        </p:nvCxnSpPr>
        <p:spPr>
          <a:xfrm flipH="1" flipV="1">
            <a:off x="4672528" y="4977924"/>
            <a:ext cx="280885" cy="4754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23E6DA48-AD82-4764-8520-B8CC648619EE}"/>
              </a:ext>
            </a:extLst>
          </p:cNvPr>
          <p:cNvCxnSpPr>
            <a:cxnSpLocks/>
            <a:stCxn id="236" idx="5"/>
            <a:endCxn id="435" idx="1"/>
          </p:cNvCxnSpPr>
          <p:nvPr/>
        </p:nvCxnSpPr>
        <p:spPr>
          <a:xfrm>
            <a:off x="10702912" y="5383933"/>
            <a:ext cx="288217" cy="34558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59CAB7D5-C14B-4B42-ACC3-DB7343B65278}"/>
              </a:ext>
            </a:extLst>
          </p:cNvPr>
          <p:cNvCxnSpPr>
            <a:cxnSpLocks/>
            <a:stCxn id="437" idx="5"/>
            <a:endCxn id="435" idx="2"/>
          </p:cNvCxnSpPr>
          <p:nvPr/>
        </p:nvCxnSpPr>
        <p:spPr>
          <a:xfrm>
            <a:off x="9991891" y="5690347"/>
            <a:ext cx="860749" cy="15170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4D81BD40-BDAA-434B-8CB7-2E0E0A0E6738}"/>
              </a:ext>
            </a:extLst>
          </p:cNvPr>
          <p:cNvCxnSpPr>
            <a:cxnSpLocks/>
            <a:stCxn id="237" idx="6"/>
            <a:endCxn id="437" idx="2"/>
          </p:cNvCxnSpPr>
          <p:nvPr/>
        </p:nvCxnSpPr>
        <p:spPr>
          <a:xfrm>
            <a:off x="9238950" y="5401419"/>
            <a:ext cx="337748" cy="1739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3F55261A-B149-49A2-9919-458508EFD017}"/>
              </a:ext>
            </a:extLst>
          </p:cNvPr>
          <p:cNvCxnSpPr>
            <a:cxnSpLocks/>
            <a:stCxn id="437" idx="7"/>
            <a:endCxn id="236" idx="2"/>
          </p:cNvCxnSpPr>
          <p:nvPr/>
        </p:nvCxnSpPr>
        <p:spPr>
          <a:xfrm flipV="1">
            <a:off x="9951554" y="5219070"/>
            <a:ext cx="353344" cy="144027"/>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7EC3724D-E52E-4CE2-B2DC-07269B02A190}"/>
              </a:ext>
            </a:extLst>
          </p:cNvPr>
          <p:cNvCxnSpPr>
            <a:cxnSpLocks/>
            <a:stCxn id="240" idx="1"/>
            <a:endCxn id="434" idx="5"/>
          </p:cNvCxnSpPr>
          <p:nvPr/>
        </p:nvCxnSpPr>
        <p:spPr>
          <a:xfrm flipH="1" flipV="1">
            <a:off x="11383739" y="4952236"/>
            <a:ext cx="177453" cy="3052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42AA5372-429C-409D-BBDA-B35B87140309}"/>
              </a:ext>
            </a:extLst>
          </p:cNvPr>
          <p:cNvCxnSpPr>
            <a:cxnSpLocks/>
            <a:stCxn id="434" idx="3"/>
            <a:endCxn id="236" idx="7"/>
          </p:cNvCxnSpPr>
          <p:nvPr/>
        </p:nvCxnSpPr>
        <p:spPr>
          <a:xfrm flipH="1">
            <a:off x="10702912" y="4873485"/>
            <a:ext cx="360643" cy="1807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D5A8B083-C0B2-4398-A6DB-84E9641696A3}"/>
              </a:ext>
            </a:extLst>
          </p:cNvPr>
          <p:cNvCxnSpPr>
            <a:cxnSpLocks/>
            <a:stCxn id="435" idx="0"/>
            <a:endCxn id="240" idx="3"/>
          </p:cNvCxnSpPr>
          <p:nvPr/>
        </p:nvCxnSpPr>
        <p:spPr>
          <a:xfrm flipV="1">
            <a:off x="11168629" y="5572837"/>
            <a:ext cx="296300" cy="17503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407FF6F9-A6FC-4CEE-A063-757008EF2969}"/>
              </a:ext>
            </a:extLst>
          </p:cNvPr>
          <p:cNvCxnSpPr>
            <a:cxnSpLocks/>
            <a:endCxn id="430" idx="3"/>
          </p:cNvCxnSpPr>
          <p:nvPr/>
        </p:nvCxnSpPr>
        <p:spPr>
          <a:xfrm>
            <a:off x="5897765" y="3290130"/>
            <a:ext cx="2310791" cy="100211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7DE86E6F-49CA-47E3-84DE-431995A25AD5}"/>
              </a:ext>
            </a:extLst>
          </p:cNvPr>
          <p:cNvCxnSpPr>
            <a:cxnSpLocks/>
            <a:endCxn id="431" idx="2"/>
          </p:cNvCxnSpPr>
          <p:nvPr/>
        </p:nvCxnSpPr>
        <p:spPr>
          <a:xfrm>
            <a:off x="6265070" y="3483096"/>
            <a:ext cx="1269836" cy="110646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1807C918-0A20-40B0-B067-1D865D5F9F29}"/>
              </a:ext>
            </a:extLst>
          </p:cNvPr>
          <p:cNvCxnSpPr>
            <a:cxnSpLocks/>
            <a:endCxn id="428" idx="1"/>
          </p:cNvCxnSpPr>
          <p:nvPr/>
        </p:nvCxnSpPr>
        <p:spPr>
          <a:xfrm>
            <a:off x="6285888" y="3502357"/>
            <a:ext cx="848784" cy="161778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FB1AA56F-2DC9-478B-BFF2-20AEA29B6403}"/>
              </a:ext>
            </a:extLst>
          </p:cNvPr>
          <p:cNvCxnSpPr>
            <a:cxnSpLocks/>
            <a:endCxn id="433" idx="0"/>
          </p:cNvCxnSpPr>
          <p:nvPr/>
        </p:nvCxnSpPr>
        <p:spPr>
          <a:xfrm>
            <a:off x="6284496" y="3489390"/>
            <a:ext cx="353574" cy="246248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1" name="Straight Connector 520">
            <a:extLst>
              <a:ext uri="{FF2B5EF4-FFF2-40B4-BE49-F238E27FC236}">
                <a16:creationId xmlns:a16="http://schemas.microsoft.com/office/drawing/2014/main" id="{D3A27499-D36C-4F97-9D30-41C096299933}"/>
              </a:ext>
            </a:extLst>
          </p:cNvPr>
          <p:cNvCxnSpPr>
            <a:cxnSpLocks/>
            <a:stCxn id="432" idx="2"/>
            <a:endCxn id="433" idx="6"/>
          </p:cNvCxnSpPr>
          <p:nvPr/>
        </p:nvCxnSpPr>
        <p:spPr>
          <a:xfrm flipH="1">
            <a:off x="6871220" y="6092189"/>
            <a:ext cx="617452" cy="928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EF6C85C5-4DB4-4C51-924D-EB417E68E35D}"/>
              </a:ext>
            </a:extLst>
          </p:cNvPr>
          <p:cNvGrpSpPr/>
          <p:nvPr/>
        </p:nvGrpSpPr>
        <p:grpSpPr>
          <a:xfrm>
            <a:off x="5112688" y="2392977"/>
            <a:ext cx="2211098" cy="2216352"/>
            <a:chOff x="6066724" y="2662016"/>
            <a:chExt cx="2167940" cy="2173091"/>
          </a:xfrm>
        </p:grpSpPr>
        <p:sp useBgFill="1">
          <p:nvSpPr>
            <p:cNvPr id="127" name="Flowchart: Extract 126">
              <a:extLst>
                <a:ext uri="{FF2B5EF4-FFF2-40B4-BE49-F238E27FC236}">
                  <a16:creationId xmlns:a16="http://schemas.microsoft.com/office/drawing/2014/main" id="{A347842F-FEA7-4075-AC4C-9958B69FF61D}"/>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28" name="TextBox 127">
              <a:extLst>
                <a:ext uri="{FF2B5EF4-FFF2-40B4-BE49-F238E27FC236}">
                  <a16:creationId xmlns:a16="http://schemas.microsoft.com/office/drawing/2014/main" id="{00ADE970-FE59-45B9-B2AA-34A4BA7C1513}"/>
                </a:ext>
              </a:extLst>
            </p:cNvPr>
            <p:cNvSpPr txBox="1"/>
            <p:nvPr/>
          </p:nvSpPr>
          <p:spPr>
            <a:xfrm>
              <a:off x="6559049" y="4262643"/>
              <a:ext cx="1285929" cy="572464"/>
            </a:xfrm>
            <a:prstGeom prst="rect">
              <a:avLst/>
            </a:prstGeom>
          </p:spPr>
          <p:txBody>
            <a:bodyPr wrap="none" lIns="93260" tIns="93260" rIns="93260" bIns="93260" rtlCol="0">
              <a:spAutoFit/>
            </a:bodyPr>
            <a:lstStyle/>
            <a:p>
              <a:pPr algn="ctr" defTabSz="914224">
                <a:lnSpc>
                  <a:spcPct val="90000"/>
                </a:lnSpc>
                <a:spcAft>
                  <a:spcPts val="600"/>
                </a:spcAft>
                <a:defRPr/>
              </a:pPr>
              <a:r>
                <a:rPr lang="en-US" sz="2800" kern="0" spc="-50">
                  <a:gradFill>
                    <a:gsLst>
                      <a:gs pos="20000">
                        <a:srgbClr val="1A1A1A"/>
                      </a:gs>
                      <a:gs pos="68000">
                        <a:srgbClr val="1A1A1A"/>
                      </a:gs>
                    </a:gsLst>
                    <a:lin ang="5400000" scaled="0"/>
                  </a:gradFill>
                  <a:latin typeface="Segoe UI Semilight" panose="020B0402040204020203" pitchFamily="34" charset="0"/>
                  <a:cs typeface="Segoe UI Semilight" panose="020B0402040204020203" pitchFamily="34" charset="0"/>
                </a:rPr>
                <a:t>Identity</a:t>
              </a:r>
            </a:p>
          </p:txBody>
        </p:sp>
        <p:grpSp>
          <p:nvGrpSpPr>
            <p:cNvPr id="129" name="Group 128">
              <a:extLst>
                <a:ext uri="{FF2B5EF4-FFF2-40B4-BE49-F238E27FC236}">
                  <a16:creationId xmlns:a16="http://schemas.microsoft.com/office/drawing/2014/main" id="{F136322D-A963-4C88-848A-C1A2B4062566}"/>
                </a:ext>
              </a:extLst>
            </p:cNvPr>
            <p:cNvGrpSpPr/>
            <p:nvPr/>
          </p:nvGrpSpPr>
          <p:grpSpPr>
            <a:xfrm>
              <a:off x="6449492" y="2922661"/>
              <a:ext cx="1541462" cy="1314852"/>
              <a:chOff x="270385" y="5374758"/>
              <a:chExt cx="1165996" cy="994584"/>
            </a:xfrm>
          </p:grpSpPr>
          <p:grpSp>
            <p:nvGrpSpPr>
              <p:cNvPr id="130" name="Group 129">
                <a:extLst>
                  <a:ext uri="{FF2B5EF4-FFF2-40B4-BE49-F238E27FC236}">
                    <a16:creationId xmlns:a16="http://schemas.microsoft.com/office/drawing/2014/main" id="{75BB2364-91B7-4F8B-ABAB-3CF909232CE1}"/>
                  </a:ext>
                </a:extLst>
              </p:cNvPr>
              <p:cNvGrpSpPr/>
              <p:nvPr/>
            </p:nvGrpSpPr>
            <p:grpSpPr>
              <a:xfrm>
                <a:off x="580349" y="5738380"/>
                <a:ext cx="504579" cy="551512"/>
                <a:chOff x="2115104" y="3006725"/>
                <a:chExt cx="1191985" cy="1302858"/>
              </a:xfrm>
            </p:grpSpPr>
            <p:cxnSp>
              <p:nvCxnSpPr>
                <p:cNvPr id="154" name="Straight Connector 153">
                  <a:extLst>
                    <a:ext uri="{FF2B5EF4-FFF2-40B4-BE49-F238E27FC236}">
                      <a16:creationId xmlns:a16="http://schemas.microsoft.com/office/drawing/2014/main" id="{1127A999-3DE6-4CAA-881C-0A15CA919BB0}"/>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94AC09D-1483-44E6-A6B2-CB28970B44C5}"/>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2C709B6-6B9D-429F-8958-E01D894B0C01}"/>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131" name="manager" title="Icon of three people with lines connecting them">
                <a:extLst>
                  <a:ext uri="{FF2B5EF4-FFF2-40B4-BE49-F238E27FC236}">
                    <a16:creationId xmlns:a16="http://schemas.microsoft.com/office/drawing/2014/main" id="{45AB6C66-3A32-464C-8C56-4EC1B744EF1B}"/>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132" name="building_5" title="Icon of tall buildings">
                <a:extLst>
                  <a:ext uri="{FF2B5EF4-FFF2-40B4-BE49-F238E27FC236}">
                    <a16:creationId xmlns:a16="http://schemas.microsoft.com/office/drawing/2014/main" id="{6B302701-0790-4864-A75D-4752C6688F4E}"/>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133" name="Group 132">
                <a:extLst>
                  <a:ext uri="{FF2B5EF4-FFF2-40B4-BE49-F238E27FC236}">
                    <a16:creationId xmlns:a16="http://schemas.microsoft.com/office/drawing/2014/main" id="{F0A62015-3B85-42D1-B872-A208B8351066}"/>
                  </a:ext>
                </a:extLst>
              </p:cNvPr>
              <p:cNvGrpSpPr/>
              <p:nvPr/>
            </p:nvGrpSpPr>
            <p:grpSpPr>
              <a:xfrm>
                <a:off x="988190" y="6029532"/>
                <a:ext cx="448191" cy="339810"/>
                <a:chOff x="2810087" y="4925435"/>
                <a:chExt cx="767042" cy="581557"/>
              </a:xfrm>
            </p:grpSpPr>
            <p:grpSp>
              <p:nvGrpSpPr>
                <p:cNvPr id="134" name="Group 4">
                  <a:extLst>
                    <a:ext uri="{FF2B5EF4-FFF2-40B4-BE49-F238E27FC236}">
                      <a16:creationId xmlns:a16="http://schemas.microsoft.com/office/drawing/2014/main" id="{4960DA24-5FDD-441F-8B6F-0C6779406F62}"/>
                    </a:ext>
                  </a:extLst>
                </p:cNvPr>
                <p:cNvGrpSpPr>
                  <a:grpSpLocks noChangeAspect="1"/>
                </p:cNvGrpSpPr>
                <p:nvPr/>
              </p:nvGrpSpPr>
              <p:grpSpPr bwMode="auto">
                <a:xfrm>
                  <a:off x="3228625" y="5274407"/>
                  <a:ext cx="348504" cy="198190"/>
                  <a:chOff x="4568" y="3459"/>
                  <a:chExt cx="313" cy="178"/>
                </a:xfrm>
              </p:grpSpPr>
              <p:sp>
                <p:nvSpPr>
                  <p:cNvPr id="137" name="Freeform 5">
                    <a:extLst>
                      <a:ext uri="{FF2B5EF4-FFF2-40B4-BE49-F238E27FC236}">
                        <a16:creationId xmlns:a16="http://schemas.microsoft.com/office/drawing/2014/main" id="{807DD61D-73A0-4845-85A4-4CFB49DE90E5}"/>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38" name="Freeform 6">
                    <a:extLst>
                      <a:ext uri="{FF2B5EF4-FFF2-40B4-BE49-F238E27FC236}">
                        <a16:creationId xmlns:a16="http://schemas.microsoft.com/office/drawing/2014/main" id="{92B603CB-452C-4A29-B262-2CFCD952B967}"/>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39" name="Line 7">
                    <a:extLst>
                      <a:ext uri="{FF2B5EF4-FFF2-40B4-BE49-F238E27FC236}">
                        <a16:creationId xmlns:a16="http://schemas.microsoft.com/office/drawing/2014/main" id="{E4FC5AA7-85C8-442C-AB15-DEBE7E9356E5}"/>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0" name="Line 8">
                    <a:extLst>
                      <a:ext uri="{FF2B5EF4-FFF2-40B4-BE49-F238E27FC236}">
                        <a16:creationId xmlns:a16="http://schemas.microsoft.com/office/drawing/2014/main" id="{E3E8FBF5-AC71-4F82-B1EA-FD09D64C4142}"/>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1" name="Freeform 9">
                    <a:extLst>
                      <a:ext uri="{FF2B5EF4-FFF2-40B4-BE49-F238E27FC236}">
                        <a16:creationId xmlns:a16="http://schemas.microsoft.com/office/drawing/2014/main" id="{F0BA766D-56B4-466A-BE49-A175F61F7C41}"/>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2" name="Line 10">
                    <a:extLst>
                      <a:ext uri="{FF2B5EF4-FFF2-40B4-BE49-F238E27FC236}">
                        <a16:creationId xmlns:a16="http://schemas.microsoft.com/office/drawing/2014/main" id="{1FDF2E9E-D0F9-441B-B710-913D278CEF69}"/>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3" name="Line 11">
                    <a:extLst>
                      <a:ext uri="{FF2B5EF4-FFF2-40B4-BE49-F238E27FC236}">
                        <a16:creationId xmlns:a16="http://schemas.microsoft.com/office/drawing/2014/main" id="{D0FD5141-2E8C-47FF-8E79-5B088B3E6CDA}"/>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4" name="Freeform 12">
                    <a:extLst>
                      <a:ext uri="{FF2B5EF4-FFF2-40B4-BE49-F238E27FC236}">
                        <a16:creationId xmlns:a16="http://schemas.microsoft.com/office/drawing/2014/main" id="{2C6BCC75-40DA-4E4A-98AD-D91B556690E2}"/>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5" name="Line 13">
                    <a:extLst>
                      <a:ext uri="{FF2B5EF4-FFF2-40B4-BE49-F238E27FC236}">
                        <a16:creationId xmlns:a16="http://schemas.microsoft.com/office/drawing/2014/main" id="{E79CDF97-9D50-48E2-B63D-82787A515A29}"/>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6" name="Line 14">
                    <a:extLst>
                      <a:ext uri="{FF2B5EF4-FFF2-40B4-BE49-F238E27FC236}">
                        <a16:creationId xmlns:a16="http://schemas.microsoft.com/office/drawing/2014/main" id="{7A110D46-1EDA-479C-84E8-5B357574F99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7" name="Freeform 15">
                    <a:extLst>
                      <a:ext uri="{FF2B5EF4-FFF2-40B4-BE49-F238E27FC236}">
                        <a16:creationId xmlns:a16="http://schemas.microsoft.com/office/drawing/2014/main" id="{CD6E2E5B-584B-4B2F-A67D-FDD59D954BB4}"/>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8" name="Line 16">
                    <a:extLst>
                      <a:ext uri="{FF2B5EF4-FFF2-40B4-BE49-F238E27FC236}">
                        <a16:creationId xmlns:a16="http://schemas.microsoft.com/office/drawing/2014/main" id="{A76573C8-BE72-4A15-A734-21657FB92E1B}"/>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49" name="Line 17">
                    <a:extLst>
                      <a:ext uri="{FF2B5EF4-FFF2-40B4-BE49-F238E27FC236}">
                        <a16:creationId xmlns:a16="http://schemas.microsoft.com/office/drawing/2014/main" id="{5BE0B47A-8700-4EB2-96C3-CA1A33FCDF3D}"/>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0" name="Line 18">
                    <a:extLst>
                      <a:ext uri="{FF2B5EF4-FFF2-40B4-BE49-F238E27FC236}">
                        <a16:creationId xmlns:a16="http://schemas.microsoft.com/office/drawing/2014/main" id="{386AFE46-5639-404C-97AF-C49896AC6D54}"/>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1" name="Line 19">
                    <a:extLst>
                      <a:ext uri="{FF2B5EF4-FFF2-40B4-BE49-F238E27FC236}">
                        <a16:creationId xmlns:a16="http://schemas.microsoft.com/office/drawing/2014/main" id="{0170482D-B6EA-44E4-90B1-91E872154EC7}"/>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2" name="Line 20">
                    <a:extLst>
                      <a:ext uri="{FF2B5EF4-FFF2-40B4-BE49-F238E27FC236}">
                        <a16:creationId xmlns:a16="http://schemas.microsoft.com/office/drawing/2014/main" id="{A598F3DA-83E9-475A-9BA5-B0A5798D02D0}"/>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153" name="Freeform 21">
                    <a:extLst>
                      <a:ext uri="{FF2B5EF4-FFF2-40B4-BE49-F238E27FC236}">
                        <a16:creationId xmlns:a16="http://schemas.microsoft.com/office/drawing/2014/main" id="{31EA3B16-65C0-487D-AAD4-C3DD5BBA7E65}"/>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grpSp>
            <p:sp>
              <p:nvSpPr>
                <p:cNvPr id="135" name="speedometer_2">
                  <a:extLst>
                    <a:ext uri="{FF2B5EF4-FFF2-40B4-BE49-F238E27FC236}">
                      <a16:creationId xmlns:a16="http://schemas.microsoft.com/office/drawing/2014/main" id="{569ECDD7-9E3D-4CFC-B051-1C02A063104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useBgFill="1">
              <p:nvSpPr>
                <p:cNvPr id="136" name="UniversalApp_E8CC" title="Icon of a cellphone in front of a tablet">
                  <a:extLst>
                    <a:ext uri="{FF2B5EF4-FFF2-40B4-BE49-F238E27FC236}">
                      <a16:creationId xmlns:a16="http://schemas.microsoft.com/office/drawing/2014/main" id="{955BAF59-DE77-4AFC-B3B2-A5A9BDF4B7C5}"/>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grpSp>
      </p:grpSp>
      <p:cxnSp>
        <p:nvCxnSpPr>
          <p:cNvPr id="584" name="Straight Connector 583">
            <a:extLst>
              <a:ext uri="{FF2B5EF4-FFF2-40B4-BE49-F238E27FC236}">
                <a16:creationId xmlns:a16="http://schemas.microsoft.com/office/drawing/2014/main" id="{EFABE45C-CD8E-46EE-9826-F0073298A54E}"/>
              </a:ext>
            </a:extLst>
          </p:cNvPr>
          <p:cNvCxnSpPr>
            <a:cxnSpLocks/>
            <a:stCxn id="428" idx="5"/>
            <a:endCxn id="432" idx="1"/>
          </p:cNvCxnSpPr>
          <p:nvPr/>
        </p:nvCxnSpPr>
        <p:spPr>
          <a:xfrm>
            <a:off x="7376105" y="5519081"/>
            <a:ext cx="218255" cy="42932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8" name="Straight Connector 637">
            <a:extLst>
              <a:ext uri="{FF2B5EF4-FFF2-40B4-BE49-F238E27FC236}">
                <a16:creationId xmlns:a16="http://schemas.microsoft.com/office/drawing/2014/main" id="{FE96B4C2-126A-45C4-891A-5CE0D63DC139}"/>
              </a:ext>
            </a:extLst>
          </p:cNvPr>
          <p:cNvCxnSpPr>
            <a:cxnSpLocks/>
            <a:stCxn id="383" idx="7"/>
            <a:endCxn id="397" idx="4"/>
          </p:cNvCxnSpPr>
          <p:nvPr/>
        </p:nvCxnSpPr>
        <p:spPr>
          <a:xfrm flipV="1">
            <a:off x="9445855" y="3557015"/>
            <a:ext cx="129092" cy="19249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D648D3E0-D5C2-4BD3-9BF0-EDB6CD167465}"/>
              </a:ext>
            </a:extLst>
          </p:cNvPr>
          <p:cNvCxnSpPr>
            <a:cxnSpLocks/>
            <a:stCxn id="210" idx="2"/>
            <a:endCxn id="198" idx="7"/>
          </p:cNvCxnSpPr>
          <p:nvPr/>
        </p:nvCxnSpPr>
        <p:spPr>
          <a:xfrm flipH="1" flipV="1">
            <a:off x="8002653" y="2230189"/>
            <a:ext cx="746378" cy="11272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49" name="Group 648">
            <a:extLst>
              <a:ext uri="{FF2B5EF4-FFF2-40B4-BE49-F238E27FC236}">
                <a16:creationId xmlns:a16="http://schemas.microsoft.com/office/drawing/2014/main" id="{170EAC5C-78DE-4C62-90D6-E1C122BA5FFF}"/>
              </a:ext>
            </a:extLst>
          </p:cNvPr>
          <p:cNvGrpSpPr>
            <a:grpSpLocks noChangeAspect="1"/>
          </p:cNvGrpSpPr>
          <p:nvPr/>
        </p:nvGrpSpPr>
        <p:grpSpPr>
          <a:xfrm>
            <a:off x="7327543" y="1178604"/>
            <a:ext cx="466302" cy="466302"/>
            <a:chOff x="9083273" y="2224226"/>
            <a:chExt cx="493034" cy="493034"/>
          </a:xfrm>
        </p:grpSpPr>
        <p:sp useBgFill="1">
          <p:nvSpPr>
            <p:cNvPr id="650" name="Oval 649">
              <a:extLst>
                <a:ext uri="{FF2B5EF4-FFF2-40B4-BE49-F238E27FC236}">
                  <a16:creationId xmlns:a16="http://schemas.microsoft.com/office/drawing/2014/main" id="{706100CD-8720-4F46-8C25-1EEFB5B25090}"/>
                </a:ext>
              </a:extLst>
            </p:cNvPr>
            <p:cNvSpPr/>
            <p:nvPr/>
          </p:nvSpPr>
          <p:spPr bwMode="auto">
            <a:xfrm rot="1910594">
              <a:off x="9083273" y="2224226"/>
              <a:ext cx="493034" cy="4930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1" name="boy" title="Icon of a man">
              <a:extLst>
                <a:ext uri="{FF2B5EF4-FFF2-40B4-BE49-F238E27FC236}">
                  <a16:creationId xmlns:a16="http://schemas.microsoft.com/office/drawing/2014/main" id="{1B985817-9FCB-43CA-9B1B-EE7C2E6F582A}"/>
                </a:ext>
              </a:extLst>
            </p:cNvPr>
            <p:cNvSpPr>
              <a:spLocks noChangeAspect="1" noEditPoints="1"/>
            </p:cNvSpPr>
            <p:nvPr/>
          </p:nvSpPr>
          <p:spPr bwMode="auto">
            <a:xfrm>
              <a:off x="9189284" y="2265702"/>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gradFill>
                <a:latin typeface="Segoe UI"/>
              </a:endParaRPr>
            </a:p>
          </p:txBody>
        </p:sp>
      </p:grpSp>
      <p:cxnSp>
        <p:nvCxnSpPr>
          <p:cNvPr id="661" name="Straight Connector 660">
            <a:extLst>
              <a:ext uri="{FF2B5EF4-FFF2-40B4-BE49-F238E27FC236}">
                <a16:creationId xmlns:a16="http://schemas.microsoft.com/office/drawing/2014/main" id="{FBD3F7DD-006D-47C6-9BC6-F102D460F56F}"/>
              </a:ext>
            </a:extLst>
          </p:cNvPr>
          <p:cNvCxnSpPr>
            <a:cxnSpLocks/>
            <a:stCxn id="201" idx="0"/>
            <a:endCxn id="650" idx="4"/>
          </p:cNvCxnSpPr>
          <p:nvPr/>
        </p:nvCxnSpPr>
        <p:spPr>
          <a:xfrm flipV="1">
            <a:off x="7174980" y="1609816"/>
            <a:ext cx="262704" cy="10835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7080F247-6734-4735-8D66-79F2C2081FA7}"/>
              </a:ext>
            </a:extLst>
          </p:cNvPr>
          <p:cNvCxnSpPr>
            <a:cxnSpLocks/>
            <a:stCxn id="198" idx="3"/>
            <a:endCxn id="201" idx="7"/>
          </p:cNvCxnSpPr>
          <p:nvPr/>
        </p:nvCxnSpPr>
        <p:spPr>
          <a:xfrm flipH="1" flipV="1">
            <a:off x="7191270" y="1895871"/>
            <a:ext cx="379034" cy="1596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46772E-D60B-4072-A0B0-E040A8F3EA31}"/>
              </a:ext>
            </a:extLst>
          </p:cNvPr>
          <p:cNvGrpSpPr/>
          <p:nvPr/>
        </p:nvGrpSpPr>
        <p:grpSpPr>
          <a:xfrm>
            <a:off x="970695" y="3489456"/>
            <a:ext cx="466302" cy="466302"/>
            <a:chOff x="4835090" y="6953298"/>
            <a:chExt cx="457200" cy="457200"/>
          </a:xfrm>
        </p:grpSpPr>
        <p:sp useBgFill="1">
          <p:nvSpPr>
            <p:cNvPr id="247" name="Oval 246">
              <a:extLst>
                <a:ext uri="{FF2B5EF4-FFF2-40B4-BE49-F238E27FC236}">
                  <a16:creationId xmlns:a16="http://schemas.microsoft.com/office/drawing/2014/main" id="{28B45D36-A863-46D5-A098-D37CFC562F12}"/>
                </a:ext>
              </a:extLst>
            </p:cNvPr>
            <p:cNvSpPr/>
            <p:nvPr/>
          </p:nvSpPr>
          <p:spPr bwMode="auto">
            <a:xfrm rot="623412">
              <a:off x="4835090"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Train2_EA0E" title="Icon of a train">
              <a:extLst>
                <a:ext uri="{FF2B5EF4-FFF2-40B4-BE49-F238E27FC236}">
                  <a16:creationId xmlns:a16="http://schemas.microsoft.com/office/drawing/2014/main" id="{F3270CD8-23A5-426B-9B40-F575BC4FE905}"/>
                </a:ext>
              </a:extLst>
            </p:cNvPr>
            <p:cNvSpPr>
              <a:spLocks noChangeAspect="1" noEditPoints="1"/>
            </p:cNvSpPr>
            <p:nvPr/>
          </p:nvSpPr>
          <p:spPr bwMode="auto">
            <a:xfrm>
              <a:off x="4939876" y="7021878"/>
              <a:ext cx="247628" cy="320040"/>
            </a:xfrm>
            <a:custGeom>
              <a:avLst/>
              <a:gdLst>
                <a:gd name="T0" fmla="*/ 2996 w 2996"/>
                <a:gd name="T1" fmla="*/ 3872 h 3872"/>
                <a:gd name="T2" fmla="*/ 2369 w 2996"/>
                <a:gd name="T3" fmla="*/ 3245 h 3872"/>
                <a:gd name="T4" fmla="*/ 621 w 2996"/>
                <a:gd name="T5" fmla="*/ 3251 h 3872"/>
                <a:gd name="T6" fmla="*/ 0 w 2996"/>
                <a:gd name="T7" fmla="*/ 3872 h 3872"/>
                <a:gd name="T8" fmla="*/ 1867 w 2996"/>
                <a:gd name="T9" fmla="*/ 1624 h 3872"/>
                <a:gd name="T10" fmla="*/ 1492 w 2996"/>
                <a:gd name="T11" fmla="*/ 1998 h 3872"/>
                <a:gd name="T12" fmla="*/ 1117 w 2996"/>
                <a:gd name="T13" fmla="*/ 1624 h 3872"/>
                <a:gd name="T14" fmla="*/ 1492 w 2996"/>
                <a:gd name="T15" fmla="*/ 1249 h 3872"/>
                <a:gd name="T16" fmla="*/ 1867 w 2996"/>
                <a:gd name="T17" fmla="*/ 1624 h 3872"/>
                <a:gd name="T18" fmla="*/ 1492 w 2996"/>
                <a:gd name="T19" fmla="*/ 0 h 3872"/>
                <a:gd name="T20" fmla="*/ 1492 w 2996"/>
                <a:gd name="T21" fmla="*/ 749 h 3872"/>
                <a:gd name="T22" fmla="*/ 480 w 2996"/>
                <a:gd name="T23" fmla="*/ 999 h 3872"/>
                <a:gd name="T24" fmla="*/ 1492 w 2996"/>
                <a:gd name="T25" fmla="*/ 749 h 3872"/>
                <a:gd name="T26" fmla="*/ 2504 w 2996"/>
                <a:gd name="T27" fmla="*/ 999 h 3872"/>
                <a:gd name="T28" fmla="*/ 368 w 2996"/>
                <a:gd name="T29" fmla="*/ 2748 h 3872"/>
                <a:gd name="T30" fmla="*/ 2616 w 2996"/>
                <a:gd name="T31" fmla="*/ 2748 h 3872"/>
                <a:gd name="T32" fmla="*/ 1492 w 2996"/>
                <a:gd name="T33" fmla="*/ 2748 h 3872"/>
                <a:gd name="T34" fmla="*/ 1492 w 2996"/>
                <a:gd name="T35" fmla="*/ 3539 h 3872"/>
                <a:gd name="T36" fmla="*/ 2117 w 2996"/>
                <a:gd name="T37" fmla="*/ 2748 h 3872"/>
                <a:gd name="T38" fmla="*/ 2117 w 2996"/>
                <a:gd name="T39" fmla="*/ 3330 h 3872"/>
                <a:gd name="T40" fmla="*/ 867 w 2996"/>
                <a:gd name="T41" fmla="*/ 2748 h 3872"/>
                <a:gd name="T42" fmla="*/ 867 w 2996"/>
                <a:gd name="T43" fmla="*/ 3330 h 3872"/>
                <a:gd name="T44" fmla="*/ 2445 w 2996"/>
                <a:gd name="T45" fmla="*/ 3221 h 3872"/>
                <a:gd name="T46" fmla="*/ 1492 w 2996"/>
                <a:gd name="T47" fmla="*/ 3539 h 3872"/>
                <a:gd name="T48" fmla="*/ 539 w 2996"/>
                <a:gd name="T49" fmla="*/ 3221 h 3872"/>
                <a:gd name="T50" fmla="*/ 368 w 2996"/>
                <a:gd name="T51" fmla="*/ 2984 h 3872"/>
                <a:gd name="T52" fmla="*/ 368 w 2996"/>
                <a:gd name="T53" fmla="*/ 1249 h 3872"/>
                <a:gd name="T54" fmla="*/ 493 w 2996"/>
                <a:gd name="T55" fmla="*/ 874 h 3872"/>
                <a:gd name="T56" fmla="*/ 493 w 2996"/>
                <a:gd name="T57" fmla="*/ 414 h 3872"/>
                <a:gd name="T58" fmla="*/ 682 w 2996"/>
                <a:gd name="T59" fmla="*/ 171 h 3872"/>
                <a:gd name="T60" fmla="*/ 1242 w 2996"/>
                <a:gd name="T61" fmla="*/ 31 h 3872"/>
                <a:gd name="T62" fmla="*/ 1363 w 2996"/>
                <a:gd name="T63" fmla="*/ 8 h 3872"/>
                <a:gd name="T64" fmla="*/ 1492 w 2996"/>
                <a:gd name="T65" fmla="*/ 0 h 3872"/>
                <a:gd name="T66" fmla="*/ 1621 w 2996"/>
                <a:gd name="T67" fmla="*/ 8 h 3872"/>
                <a:gd name="T68" fmla="*/ 1742 w 2996"/>
                <a:gd name="T69" fmla="*/ 31 h 3872"/>
                <a:gd name="T70" fmla="*/ 2302 w 2996"/>
                <a:gd name="T71" fmla="*/ 171 h 3872"/>
                <a:gd name="T72" fmla="*/ 2491 w 2996"/>
                <a:gd name="T73" fmla="*/ 414 h 3872"/>
                <a:gd name="T74" fmla="*/ 2491 w 2996"/>
                <a:gd name="T75" fmla="*/ 874 h 3872"/>
                <a:gd name="T76" fmla="*/ 2616 w 2996"/>
                <a:gd name="T77" fmla="*/ 1249 h 3872"/>
                <a:gd name="T78" fmla="*/ 2616 w 2996"/>
                <a:gd name="T79" fmla="*/ 2984 h 3872"/>
                <a:gd name="T80" fmla="*/ 2445 w 2996"/>
                <a:gd name="T81" fmla="*/ 322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96" h="3872">
                  <a:moveTo>
                    <a:pt x="2996" y="3872"/>
                  </a:moveTo>
                  <a:cubicBezTo>
                    <a:pt x="2369" y="3245"/>
                    <a:pt x="2369" y="3245"/>
                    <a:pt x="2369" y="3245"/>
                  </a:cubicBezTo>
                  <a:moveTo>
                    <a:pt x="621" y="3251"/>
                  </a:moveTo>
                  <a:cubicBezTo>
                    <a:pt x="0" y="3872"/>
                    <a:pt x="0" y="3872"/>
                    <a:pt x="0" y="3872"/>
                  </a:cubicBezTo>
                  <a:moveTo>
                    <a:pt x="1867" y="1624"/>
                  </a:moveTo>
                  <a:cubicBezTo>
                    <a:pt x="1867" y="1831"/>
                    <a:pt x="1699" y="1998"/>
                    <a:pt x="1492" y="1998"/>
                  </a:cubicBezTo>
                  <a:cubicBezTo>
                    <a:pt x="1285" y="1998"/>
                    <a:pt x="1117" y="1831"/>
                    <a:pt x="1117" y="1624"/>
                  </a:cubicBezTo>
                  <a:cubicBezTo>
                    <a:pt x="1117" y="1417"/>
                    <a:pt x="1285" y="1249"/>
                    <a:pt x="1492" y="1249"/>
                  </a:cubicBezTo>
                  <a:cubicBezTo>
                    <a:pt x="1699" y="1249"/>
                    <a:pt x="1867" y="1417"/>
                    <a:pt x="1867" y="1624"/>
                  </a:cubicBezTo>
                  <a:close/>
                  <a:moveTo>
                    <a:pt x="1492" y="0"/>
                  </a:moveTo>
                  <a:cubicBezTo>
                    <a:pt x="1492" y="749"/>
                    <a:pt x="1492" y="749"/>
                    <a:pt x="1492" y="749"/>
                  </a:cubicBezTo>
                  <a:moveTo>
                    <a:pt x="480" y="999"/>
                  </a:moveTo>
                  <a:cubicBezTo>
                    <a:pt x="1492" y="749"/>
                    <a:pt x="1492" y="749"/>
                    <a:pt x="1492" y="749"/>
                  </a:cubicBezTo>
                  <a:cubicBezTo>
                    <a:pt x="2504" y="999"/>
                    <a:pt x="2504" y="999"/>
                    <a:pt x="2504" y="999"/>
                  </a:cubicBezTo>
                  <a:moveTo>
                    <a:pt x="368" y="2748"/>
                  </a:moveTo>
                  <a:cubicBezTo>
                    <a:pt x="2616" y="2748"/>
                    <a:pt x="2616" y="2748"/>
                    <a:pt x="2616" y="2748"/>
                  </a:cubicBezTo>
                  <a:moveTo>
                    <a:pt x="1492" y="2748"/>
                  </a:moveTo>
                  <a:cubicBezTo>
                    <a:pt x="1492" y="3539"/>
                    <a:pt x="1492" y="3539"/>
                    <a:pt x="1492" y="3539"/>
                  </a:cubicBezTo>
                  <a:moveTo>
                    <a:pt x="2117" y="2748"/>
                  </a:moveTo>
                  <a:cubicBezTo>
                    <a:pt x="2117" y="3330"/>
                    <a:pt x="2117" y="3330"/>
                    <a:pt x="2117" y="3330"/>
                  </a:cubicBezTo>
                  <a:moveTo>
                    <a:pt x="867" y="2748"/>
                  </a:moveTo>
                  <a:cubicBezTo>
                    <a:pt x="867" y="3330"/>
                    <a:pt x="867" y="3330"/>
                    <a:pt x="867" y="3330"/>
                  </a:cubicBezTo>
                  <a:moveTo>
                    <a:pt x="2445" y="3221"/>
                  </a:moveTo>
                  <a:cubicBezTo>
                    <a:pt x="1492" y="3539"/>
                    <a:pt x="1492" y="3539"/>
                    <a:pt x="1492" y="3539"/>
                  </a:cubicBezTo>
                  <a:cubicBezTo>
                    <a:pt x="539" y="3221"/>
                    <a:pt x="539" y="3221"/>
                    <a:pt x="539" y="3221"/>
                  </a:cubicBezTo>
                  <a:cubicBezTo>
                    <a:pt x="437" y="3187"/>
                    <a:pt x="368" y="3092"/>
                    <a:pt x="368" y="2984"/>
                  </a:cubicBezTo>
                  <a:cubicBezTo>
                    <a:pt x="368" y="1249"/>
                    <a:pt x="368" y="1249"/>
                    <a:pt x="368" y="1249"/>
                  </a:cubicBezTo>
                  <a:cubicBezTo>
                    <a:pt x="493" y="874"/>
                    <a:pt x="493" y="874"/>
                    <a:pt x="493" y="874"/>
                  </a:cubicBezTo>
                  <a:cubicBezTo>
                    <a:pt x="493" y="414"/>
                    <a:pt x="493" y="414"/>
                    <a:pt x="493" y="414"/>
                  </a:cubicBezTo>
                  <a:cubicBezTo>
                    <a:pt x="493" y="299"/>
                    <a:pt x="571" y="199"/>
                    <a:pt x="682" y="171"/>
                  </a:cubicBezTo>
                  <a:cubicBezTo>
                    <a:pt x="1242" y="31"/>
                    <a:pt x="1242" y="31"/>
                    <a:pt x="1242" y="31"/>
                  </a:cubicBezTo>
                  <a:cubicBezTo>
                    <a:pt x="1281" y="21"/>
                    <a:pt x="1321" y="13"/>
                    <a:pt x="1363" y="8"/>
                  </a:cubicBezTo>
                  <a:cubicBezTo>
                    <a:pt x="1404" y="3"/>
                    <a:pt x="1448" y="0"/>
                    <a:pt x="1492" y="0"/>
                  </a:cubicBezTo>
                  <a:cubicBezTo>
                    <a:pt x="1536" y="0"/>
                    <a:pt x="1580" y="3"/>
                    <a:pt x="1621" y="8"/>
                  </a:cubicBezTo>
                  <a:cubicBezTo>
                    <a:pt x="1663" y="13"/>
                    <a:pt x="1703" y="21"/>
                    <a:pt x="1742" y="31"/>
                  </a:cubicBezTo>
                  <a:cubicBezTo>
                    <a:pt x="2302" y="171"/>
                    <a:pt x="2302" y="171"/>
                    <a:pt x="2302" y="171"/>
                  </a:cubicBezTo>
                  <a:cubicBezTo>
                    <a:pt x="2413" y="199"/>
                    <a:pt x="2491" y="299"/>
                    <a:pt x="2491" y="414"/>
                  </a:cubicBezTo>
                  <a:cubicBezTo>
                    <a:pt x="2491" y="874"/>
                    <a:pt x="2491" y="874"/>
                    <a:pt x="2491" y="874"/>
                  </a:cubicBezTo>
                  <a:cubicBezTo>
                    <a:pt x="2616" y="1249"/>
                    <a:pt x="2616" y="1249"/>
                    <a:pt x="2616" y="1249"/>
                  </a:cubicBezTo>
                  <a:cubicBezTo>
                    <a:pt x="2616" y="2984"/>
                    <a:pt x="2616" y="2984"/>
                    <a:pt x="2616" y="2984"/>
                  </a:cubicBezTo>
                  <a:cubicBezTo>
                    <a:pt x="2616" y="3092"/>
                    <a:pt x="2547" y="3187"/>
                    <a:pt x="2445" y="322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1" name="Group 10">
            <a:extLst>
              <a:ext uri="{FF2B5EF4-FFF2-40B4-BE49-F238E27FC236}">
                <a16:creationId xmlns:a16="http://schemas.microsoft.com/office/drawing/2014/main" id="{EB7083BB-9909-42B6-8A07-0B73C468F6EC}"/>
              </a:ext>
            </a:extLst>
          </p:cNvPr>
          <p:cNvGrpSpPr/>
          <p:nvPr/>
        </p:nvGrpSpPr>
        <p:grpSpPr>
          <a:xfrm>
            <a:off x="2383019" y="3728120"/>
            <a:ext cx="466302" cy="466302"/>
            <a:chOff x="4165619" y="6953298"/>
            <a:chExt cx="457200" cy="457200"/>
          </a:xfrm>
        </p:grpSpPr>
        <p:sp useBgFill="1">
          <p:nvSpPr>
            <p:cNvPr id="246" name="Oval 245">
              <a:extLst>
                <a:ext uri="{FF2B5EF4-FFF2-40B4-BE49-F238E27FC236}">
                  <a16:creationId xmlns:a16="http://schemas.microsoft.com/office/drawing/2014/main" id="{9810549B-1502-498D-BF8E-4F7A5D482757}"/>
                </a:ext>
              </a:extLst>
            </p:cNvPr>
            <p:cNvSpPr/>
            <p:nvPr/>
          </p:nvSpPr>
          <p:spPr bwMode="auto">
            <a:xfrm>
              <a:off x="4165619"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0" name="Airplane_E709" title="Icon of an airplane">
              <a:extLst>
                <a:ext uri="{FF2B5EF4-FFF2-40B4-BE49-F238E27FC236}">
                  <a16:creationId xmlns:a16="http://schemas.microsoft.com/office/drawing/2014/main" id="{31651CCA-B1F8-4867-9B8E-C3FA6ED984FC}"/>
                </a:ext>
              </a:extLst>
            </p:cNvPr>
            <p:cNvSpPr>
              <a:spLocks noChangeAspect="1"/>
            </p:cNvSpPr>
            <p:nvPr/>
          </p:nvSpPr>
          <p:spPr bwMode="auto">
            <a:xfrm>
              <a:off x="4255340" y="7021878"/>
              <a:ext cx="315859" cy="32004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9" name="Group 8">
            <a:extLst>
              <a:ext uri="{FF2B5EF4-FFF2-40B4-BE49-F238E27FC236}">
                <a16:creationId xmlns:a16="http://schemas.microsoft.com/office/drawing/2014/main" id="{08C1F10C-EFBB-456F-B5B9-638902DCDD96}"/>
              </a:ext>
            </a:extLst>
          </p:cNvPr>
          <p:cNvGrpSpPr/>
          <p:nvPr/>
        </p:nvGrpSpPr>
        <p:grpSpPr>
          <a:xfrm>
            <a:off x="10304898" y="4985919"/>
            <a:ext cx="466302" cy="466302"/>
            <a:chOff x="5485511" y="6953298"/>
            <a:chExt cx="457200" cy="457200"/>
          </a:xfrm>
        </p:grpSpPr>
        <p:sp useBgFill="1">
          <p:nvSpPr>
            <p:cNvPr id="236" name="Oval 235">
              <a:extLst>
                <a:ext uri="{FF2B5EF4-FFF2-40B4-BE49-F238E27FC236}">
                  <a16:creationId xmlns:a16="http://schemas.microsoft.com/office/drawing/2014/main" id="{4BDBC72A-4E95-4B9D-9519-85D967D41EEE}"/>
                </a:ext>
              </a:extLst>
            </p:cNvPr>
            <p:cNvSpPr/>
            <p:nvPr/>
          </p:nvSpPr>
          <p:spPr bwMode="auto">
            <a:xfrm>
              <a:off x="5485511"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Temperature_med" title="Icon of a thermometer showing medium temperature">
              <a:extLst>
                <a:ext uri="{FF2B5EF4-FFF2-40B4-BE49-F238E27FC236}">
                  <a16:creationId xmlns:a16="http://schemas.microsoft.com/office/drawing/2014/main" id="{0E494008-B6FF-403E-A118-721C2EBF693D}"/>
                </a:ext>
              </a:extLst>
            </p:cNvPr>
            <p:cNvSpPr>
              <a:spLocks noChangeAspect="1" noEditPoints="1"/>
            </p:cNvSpPr>
            <p:nvPr/>
          </p:nvSpPr>
          <p:spPr bwMode="auto">
            <a:xfrm>
              <a:off x="5650119" y="7021878"/>
              <a:ext cx="127985" cy="320040"/>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2" name="Group 11">
            <a:extLst>
              <a:ext uri="{FF2B5EF4-FFF2-40B4-BE49-F238E27FC236}">
                <a16:creationId xmlns:a16="http://schemas.microsoft.com/office/drawing/2014/main" id="{43001F93-1242-4B8C-BDB5-D1ABAEF221BD}"/>
              </a:ext>
            </a:extLst>
          </p:cNvPr>
          <p:cNvGrpSpPr/>
          <p:nvPr/>
        </p:nvGrpSpPr>
        <p:grpSpPr>
          <a:xfrm>
            <a:off x="403809" y="2364579"/>
            <a:ext cx="466302" cy="466302"/>
            <a:chOff x="3534248" y="6953298"/>
            <a:chExt cx="457200" cy="457200"/>
          </a:xfrm>
        </p:grpSpPr>
        <p:sp useBgFill="1">
          <p:nvSpPr>
            <p:cNvPr id="243" name="Oval 242">
              <a:extLst>
                <a:ext uri="{FF2B5EF4-FFF2-40B4-BE49-F238E27FC236}">
                  <a16:creationId xmlns:a16="http://schemas.microsoft.com/office/drawing/2014/main" id="{F19E82B6-A024-4D40-A02E-F8F3FD7FDC71}"/>
                </a:ext>
              </a:extLst>
            </p:cNvPr>
            <p:cNvSpPr/>
            <p:nvPr/>
          </p:nvSpPr>
          <p:spPr bwMode="auto">
            <a:xfrm>
              <a:off x="3534248"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bot_3" title="Icon of two chevron brackets with two dots between them">
              <a:extLst>
                <a:ext uri="{FF2B5EF4-FFF2-40B4-BE49-F238E27FC236}">
                  <a16:creationId xmlns:a16="http://schemas.microsoft.com/office/drawing/2014/main" id="{FA193C75-C251-4790-9CA0-8E286D5AEDB9}"/>
                </a:ext>
              </a:extLst>
            </p:cNvPr>
            <p:cNvSpPr>
              <a:spLocks noChangeAspect="1" noEditPoints="1"/>
            </p:cNvSpPr>
            <p:nvPr/>
          </p:nvSpPr>
          <p:spPr bwMode="auto">
            <a:xfrm>
              <a:off x="3579968" y="7050682"/>
              <a:ext cx="365760" cy="26243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13" name="Group 12">
            <a:extLst>
              <a:ext uri="{FF2B5EF4-FFF2-40B4-BE49-F238E27FC236}">
                <a16:creationId xmlns:a16="http://schemas.microsoft.com/office/drawing/2014/main" id="{1FFC8193-5895-4304-9803-9E80D127CDDC}"/>
              </a:ext>
            </a:extLst>
          </p:cNvPr>
          <p:cNvGrpSpPr/>
          <p:nvPr/>
        </p:nvGrpSpPr>
        <p:grpSpPr>
          <a:xfrm>
            <a:off x="8772648" y="5168268"/>
            <a:ext cx="466302" cy="466302"/>
            <a:chOff x="6135932" y="6953298"/>
            <a:chExt cx="457200" cy="457200"/>
          </a:xfrm>
        </p:grpSpPr>
        <p:sp useBgFill="1">
          <p:nvSpPr>
            <p:cNvPr id="237" name="Oval 236">
              <a:extLst>
                <a:ext uri="{FF2B5EF4-FFF2-40B4-BE49-F238E27FC236}">
                  <a16:creationId xmlns:a16="http://schemas.microsoft.com/office/drawing/2014/main" id="{5341D444-E877-4F66-92AF-C29BFC1D497C}"/>
                </a:ext>
              </a:extLst>
            </p:cNvPr>
            <p:cNvSpPr/>
            <p:nvPr/>
          </p:nvSpPr>
          <p:spPr bwMode="auto">
            <a:xfrm>
              <a:off x="6135932"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speedometer_2" title="Icon of a spedometer showing fast speed">
              <a:extLst>
                <a:ext uri="{FF2B5EF4-FFF2-40B4-BE49-F238E27FC236}">
                  <a16:creationId xmlns:a16="http://schemas.microsoft.com/office/drawing/2014/main" id="{671852B2-1402-44B2-8DAD-048ED83D5DB1}"/>
                </a:ext>
              </a:extLst>
            </p:cNvPr>
            <p:cNvSpPr>
              <a:spLocks noChangeAspect="1" noEditPoints="1"/>
            </p:cNvSpPr>
            <p:nvPr/>
          </p:nvSpPr>
          <p:spPr bwMode="auto">
            <a:xfrm>
              <a:off x="6204512" y="7021878"/>
              <a:ext cx="320040" cy="32004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14" name="Group 13">
            <a:extLst>
              <a:ext uri="{FF2B5EF4-FFF2-40B4-BE49-F238E27FC236}">
                <a16:creationId xmlns:a16="http://schemas.microsoft.com/office/drawing/2014/main" id="{0422E8BD-6A62-451D-A020-CAC69BBB2D8B}"/>
              </a:ext>
            </a:extLst>
          </p:cNvPr>
          <p:cNvGrpSpPr/>
          <p:nvPr/>
        </p:nvGrpSpPr>
        <p:grpSpPr>
          <a:xfrm>
            <a:off x="7921912" y="5288047"/>
            <a:ext cx="466302" cy="466302"/>
            <a:chOff x="6786353" y="6953298"/>
            <a:chExt cx="457200" cy="457200"/>
          </a:xfrm>
        </p:grpSpPr>
        <p:sp useBgFill="1">
          <p:nvSpPr>
            <p:cNvPr id="239" name="Oval 238">
              <a:extLst>
                <a:ext uri="{FF2B5EF4-FFF2-40B4-BE49-F238E27FC236}">
                  <a16:creationId xmlns:a16="http://schemas.microsoft.com/office/drawing/2014/main" id="{BBA49F68-08A7-4E7C-B772-538D57437AB2}"/>
                </a:ext>
              </a:extLst>
            </p:cNvPr>
            <p:cNvSpPr/>
            <p:nvPr/>
          </p:nvSpPr>
          <p:spPr bwMode="auto">
            <a:xfrm rot="20197877">
              <a:off x="6786353" y="6953298"/>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plant_3" title="Icon of three stalks of wheat">
              <a:extLst>
                <a:ext uri="{FF2B5EF4-FFF2-40B4-BE49-F238E27FC236}">
                  <a16:creationId xmlns:a16="http://schemas.microsoft.com/office/drawing/2014/main" id="{6E1B9666-1AEB-4B53-962D-E4D12BE12404}"/>
                </a:ext>
              </a:extLst>
            </p:cNvPr>
            <p:cNvSpPr>
              <a:spLocks noChangeAspect="1" noEditPoints="1"/>
            </p:cNvSpPr>
            <p:nvPr/>
          </p:nvSpPr>
          <p:spPr bwMode="auto">
            <a:xfrm>
              <a:off x="6921989" y="7021878"/>
              <a:ext cx="185928" cy="32004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cxnSp>
        <p:nvCxnSpPr>
          <p:cNvPr id="304" name="Straight Connector 303">
            <a:extLst>
              <a:ext uri="{FF2B5EF4-FFF2-40B4-BE49-F238E27FC236}">
                <a16:creationId xmlns:a16="http://schemas.microsoft.com/office/drawing/2014/main" id="{9FCB1FF7-A586-4D9F-8743-AC4718ED4854}"/>
              </a:ext>
            </a:extLst>
          </p:cNvPr>
          <p:cNvCxnSpPr>
            <a:cxnSpLocks/>
            <a:stCxn id="429" idx="5"/>
            <a:endCxn id="436" idx="2"/>
          </p:cNvCxnSpPr>
          <p:nvPr/>
        </p:nvCxnSpPr>
        <p:spPr>
          <a:xfrm flipV="1">
            <a:off x="9345303" y="4652620"/>
            <a:ext cx="428526" cy="1816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3AA8418-2395-4856-BCF4-79A320C5724F}"/>
              </a:ext>
            </a:extLst>
          </p:cNvPr>
          <p:cNvCxnSpPr>
            <a:cxnSpLocks/>
            <a:stCxn id="429" idx="1"/>
            <a:endCxn id="430" idx="7"/>
          </p:cNvCxnSpPr>
          <p:nvPr/>
        </p:nvCxnSpPr>
        <p:spPr>
          <a:xfrm flipH="1" flipV="1">
            <a:off x="8584584" y="4488891"/>
            <a:ext cx="318430" cy="3418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08A14D4-D234-4362-BE95-EFA56F7F580B}"/>
              </a:ext>
            </a:extLst>
          </p:cNvPr>
          <p:cNvCxnSpPr>
            <a:cxnSpLocks/>
            <a:stCxn id="428" idx="7"/>
            <a:endCxn id="431" idx="4"/>
          </p:cNvCxnSpPr>
          <p:nvPr/>
        </p:nvCxnSpPr>
        <p:spPr>
          <a:xfrm flipV="1">
            <a:off x="7454856" y="4892896"/>
            <a:ext cx="209302" cy="30600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AB9F27B-6FAE-42AC-9570-5FA2DFF491B2}"/>
              </a:ext>
            </a:extLst>
          </p:cNvPr>
          <p:cNvCxnSpPr>
            <a:cxnSpLocks/>
            <a:stCxn id="431" idx="7"/>
            <a:endCxn id="430" idx="4"/>
          </p:cNvCxnSpPr>
          <p:nvPr/>
        </p:nvCxnSpPr>
        <p:spPr>
          <a:xfrm flipV="1">
            <a:off x="7965691" y="4453985"/>
            <a:ext cx="228406" cy="13122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E95F7579-0291-4837-8105-63C537BF3663}"/>
              </a:ext>
            </a:extLst>
          </p:cNvPr>
          <p:cNvCxnSpPr>
            <a:cxnSpLocks/>
            <a:stCxn id="237" idx="2"/>
            <a:endCxn id="239" idx="6"/>
          </p:cNvCxnSpPr>
          <p:nvPr/>
        </p:nvCxnSpPr>
        <p:spPr>
          <a:xfrm flipH="1">
            <a:off x="8369089" y="5401419"/>
            <a:ext cx="403560" cy="27301"/>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9145DF12-3BAF-47CD-9E9E-C70B96CB5EA6}"/>
              </a:ext>
            </a:extLst>
          </p:cNvPr>
          <p:cNvCxnSpPr>
            <a:cxnSpLocks/>
            <a:stCxn id="431" idx="5"/>
            <a:endCxn id="239" idx="0"/>
          </p:cNvCxnSpPr>
          <p:nvPr/>
        </p:nvCxnSpPr>
        <p:spPr>
          <a:xfrm>
            <a:off x="7842595" y="4891093"/>
            <a:ext cx="219990" cy="41607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AB149BA9-78D3-48CC-ACA6-B3926904E42C}"/>
              </a:ext>
            </a:extLst>
          </p:cNvPr>
          <p:cNvCxnSpPr>
            <a:cxnSpLocks/>
            <a:stCxn id="246" idx="2"/>
            <a:endCxn id="247" idx="6"/>
          </p:cNvCxnSpPr>
          <p:nvPr/>
        </p:nvCxnSpPr>
        <p:spPr>
          <a:xfrm flipH="1" flipV="1">
            <a:off x="1433173" y="3764657"/>
            <a:ext cx="949846" cy="196615"/>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F834AAFE-84A3-4FE7-A554-E73A09C78BA1}"/>
              </a:ext>
            </a:extLst>
          </p:cNvPr>
          <p:cNvGrpSpPr/>
          <p:nvPr/>
        </p:nvGrpSpPr>
        <p:grpSpPr>
          <a:xfrm>
            <a:off x="3425854" y="1664634"/>
            <a:ext cx="466302" cy="466302"/>
            <a:chOff x="1724949" y="2851929"/>
            <a:chExt cx="457200" cy="457200"/>
          </a:xfrm>
        </p:grpSpPr>
        <p:sp useBgFill="1">
          <p:nvSpPr>
            <p:cNvPr id="360" name="Oval 359">
              <a:extLst>
                <a:ext uri="{FF2B5EF4-FFF2-40B4-BE49-F238E27FC236}">
                  <a16:creationId xmlns:a16="http://schemas.microsoft.com/office/drawing/2014/main" id="{06B1A57D-C246-483F-AB1D-B9753342B812}"/>
                </a:ext>
              </a:extLst>
            </p:cNvPr>
            <p:cNvSpPr/>
            <p:nvPr/>
          </p:nvSpPr>
          <p:spPr bwMode="auto">
            <a:xfrm>
              <a:off x="1724949" y="285192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BD580388-ECD2-45AF-975E-8796EF1D01E3}"/>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793241" y="2986997"/>
              <a:ext cx="320618" cy="1769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a:extLst>
              <a:ext uri="{FF2B5EF4-FFF2-40B4-BE49-F238E27FC236}">
                <a16:creationId xmlns:a16="http://schemas.microsoft.com/office/drawing/2014/main" id="{AB69D794-925A-46BA-82A1-6302B624CC35}"/>
              </a:ext>
            </a:extLst>
          </p:cNvPr>
          <p:cNvGrpSpPr/>
          <p:nvPr/>
        </p:nvGrpSpPr>
        <p:grpSpPr>
          <a:xfrm>
            <a:off x="1851878" y="3224140"/>
            <a:ext cx="466302" cy="466302"/>
            <a:chOff x="1896861" y="2824101"/>
            <a:chExt cx="457200" cy="457200"/>
          </a:xfrm>
        </p:grpSpPr>
        <p:sp useBgFill="1">
          <p:nvSpPr>
            <p:cNvPr id="367" name="Oval 366">
              <a:extLst>
                <a:ext uri="{FF2B5EF4-FFF2-40B4-BE49-F238E27FC236}">
                  <a16:creationId xmlns:a16="http://schemas.microsoft.com/office/drawing/2014/main" id="{A4AD6D97-8D7A-43CA-8A04-0358D9D24A55}"/>
                </a:ext>
              </a:extLst>
            </p:cNvPr>
            <p:cNvSpPr/>
            <p:nvPr/>
          </p:nvSpPr>
          <p:spPr bwMode="auto">
            <a:xfrm>
              <a:off x="1896861" y="2824101"/>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5" name="Picture 1024">
              <a:extLst>
                <a:ext uri="{FF2B5EF4-FFF2-40B4-BE49-F238E27FC236}">
                  <a16:creationId xmlns:a16="http://schemas.microsoft.com/office/drawing/2014/main" id="{1158F7FB-CDA1-489B-B400-C6564AC60745}"/>
                </a:ext>
              </a:extLst>
            </p:cNvPr>
            <p:cNvPicPr>
              <a:picLocks noChangeAspect="1"/>
            </p:cNvPicPr>
            <p:nvPr/>
          </p:nvPicPr>
          <p:blipFill rotWithShape="1">
            <a:blip r:embed="rId4"/>
            <a:srcRect/>
            <a:stretch/>
          </p:blipFill>
          <p:spPr>
            <a:xfrm>
              <a:off x="1908035" y="2835275"/>
              <a:ext cx="434852" cy="434852"/>
            </a:xfrm>
            <a:prstGeom prst="ellipse">
              <a:avLst/>
            </a:prstGeom>
            <a:ln>
              <a:noFill/>
            </a:ln>
          </p:spPr>
        </p:pic>
      </p:grpSp>
      <p:grpSp>
        <p:nvGrpSpPr>
          <p:cNvPr id="1030" name="Group 1029">
            <a:extLst>
              <a:ext uri="{FF2B5EF4-FFF2-40B4-BE49-F238E27FC236}">
                <a16:creationId xmlns:a16="http://schemas.microsoft.com/office/drawing/2014/main" id="{AA68E0F5-CA76-4662-838A-3512F6C08D8F}"/>
              </a:ext>
            </a:extLst>
          </p:cNvPr>
          <p:cNvGrpSpPr/>
          <p:nvPr/>
        </p:nvGrpSpPr>
        <p:grpSpPr>
          <a:xfrm>
            <a:off x="2791706" y="2666325"/>
            <a:ext cx="466302" cy="466302"/>
            <a:chOff x="2544684" y="2284726"/>
            <a:chExt cx="457200" cy="457200"/>
          </a:xfrm>
        </p:grpSpPr>
        <p:sp useBgFill="1">
          <p:nvSpPr>
            <p:cNvPr id="392" name="Oval 391">
              <a:extLst>
                <a:ext uri="{FF2B5EF4-FFF2-40B4-BE49-F238E27FC236}">
                  <a16:creationId xmlns:a16="http://schemas.microsoft.com/office/drawing/2014/main" id="{762ACFE8-C23F-4865-B1F7-FD17B7C665EA}"/>
                </a:ext>
              </a:extLst>
            </p:cNvPr>
            <p:cNvSpPr/>
            <p:nvPr/>
          </p:nvSpPr>
          <p:spPr bwMode="auto">
            <a:xfrm>
              <a:off x="2544684" y="2284726"/>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9" name="Picture 1028">
              <a:extLst>
                <a:ext uri="{FF2B5EF4-FFF2-40B4-BE49-F238E27FC236}">
                  <a16:creationId xmlns:a16="http://schemas.microsoft.com/office/drawing/2014/main" id="{7984488F-A587-46F3-A0D7-8F8BCFE50AC3}"/>
                </a:ext>
              </a:extLst>
            </p:cNvPr>
            <p:cNvPicPr>
              <a:picLocks noChangeAspect="1"/>
            </p:cNvPicPr>
            <p:nvPr/>
          </p:nvPicPr>
          <p:blipFill>
            <a:blip r:embed="rId5"/>
            <a:stretch>
              <a:fillRect/>
            </a:stretch>
          </p:blipFill>
          <p:spPr>
            <a:xfrm>
              <a:off x="2594469" y="2459184"/>
              <a:ext cx="357630" cy="108284"/>
            </a:xfrm>
            <a:prstGeom prst="rect">
              <a:avLst/>
            </a:prstGeom>
          </p:spPr>
        </p:pic>
      </p:grpSp>
      <p:grpSp>
        <p:nvGrpSpPr>
          <p:cNvPr id="1032" name="Group 1031">
            <a:extLst>
              <a:ext uri="{FF2B5EF4-FFF2-40B4-BE49-F238E27FC236}">
                <a16:creationId xmlns:a16="http://schemas.microsoft.com/office/drawing/2014/main" id="{535A0134-BD5B-4BC3-BFE9-E985DBED9B5B}"/>
              </a:ext>
            </a:extLst>
          </p:cNvPr>
          <p:cNvGrpSpPr/>
          <p:nvPr/>
        </p:nvGrpSpPr>
        <p:grpSpPr>
          <a:xfrm>
            <a:off x="4211318" y="2929604"/>
            <a:ext cx="466302" cy="466302"/>
            <a:chOff x="3352499" y="2284390"/>
            <a:chExt cx="457200" cy="457200"/>
          </a:xfrm>
        </p:grpSpPr>
        <p:sp useBgFill="1">
          <p:nvSpPr>
            <p:cNvPr id="394" name="Oval 393">
              <a:extLst>
                <a:ext uri="{FF2B5EF4-FFF2-40B4-BE49-F238E27FC236}">
                  <a16:creationId xmlns:a16="http://schemas.microsoft.com/office/drawing/2014/main" id="{E4197694-615C-4B52-AE10-B31DF58EC2CE}"/>
                </a:ext>
              </a:extLst>
            </p:cNvPr>
            <p:cNvSpPr/>
            <p:nvPr/>
          </p:nvSpPr>
          <p:spPr bwMode="auto">
            <a:xfrm>
              <a:off x="3352499" y="2284390"/>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31" name="Picture 1030">
              <a:extLst>
                <a:ext uri="{FF2B5EF4-FFF2-40B4-BE49-F238E27FC236}">
                  <a16:creationId xmlns:a16="http://schemas.microsoft.com/office/drawing/2014/main" id="{7AF46C6E-E671-422D-B9C1-F20453922D5C}"/>
                </a:ext>
              </a:extLst>
            </p:cNvPr>
            <p:cNvPicPr>
              <a:picLocks noChangeAspect="1"/>
            </p:cNvPicPr>
            <p:nvPr/>
          </p:nvPicPr>
          <p:blipFill>
            <a:blip r:embed="rId6">
              <a:biLevel thresh="50000"/>
            </a:blip>
            <a:stretch>
              <a:fillRect/>
            </a:stretch>
          </p:blipFill>
          <p:spPr>
            <a:xfrm>
              <a:off x="3447185" y="2395799"/>
              <a:ext cx="267828" cy="244110"/>
            </a:xfrm>
            <a:prstGeom prst="rect">
              <a:avLst/>
            </a:prstGeom>
          </p:spPr>
        </p:pic>
      </p:grpSp>
      <p:grpSp>
        <p:nvGrpSpPr>
          <p:cNvPr id="1038" name="Group 1037">
            <a:extLst>
              <a:ext uri="{FF2B5EF4-FFF2-40B4-BE49-F238E27FC236}">
                <a16:creationId xmlns:a16="http://schemas.microsoft.com/office/drawing/2014/main" id="{72086E81-5268-4686-B2B8-13AE148D7920}"/>
              </a:ext>
            </a:extLst>
          </p:cNvPr>
          <p:cNvGrpSpPr/>
          <p:nvPr/>
        </p:nvGrpSpPr>
        <p:grpSpPr>
          <a:xfrm>
            <a:off x="2093417" y="1807560"/>
            <a:ext cx="466302" cy="466302"/>
            <a:chOff x="401859" y="3990789"/>
            <a:chExt cx="457200" cy="457200"/>
          </a:xfrm>
        </p:grpSpPr>
        <p:sp useBgFill="1">
          <p:nvSpPr>
            <p:cNvPr id="395" name="Oval 394">
              <a:extLst>
                <a:ext uri="{FF2B5EF4-FFF2-40B4-BE49-F238E27FC236}">
                  <a16:creationId xmlns:a16="http://schemas.microsoft.com/office/drawing/2014/main" id="{CF845350-0416-461D-B3C0-047FDF7B4F6B}"/>
                </a:ext>
              </a:extLst>
            </p:cNvPr>
            <p:cNvSpPr/>
            <p:nvPr/>
          </p:nvSpPr>
          <p:spPr bwMode="auto">
            <a:xfrm>
              <a:off x="401859" y="3990789"/>
              <a:ext cx="457200" cy="457200"/>
            </a:xfrm>
            <a:prstGeom prst="ellipse">
              <a:avLst/>
            </a:prstGeom>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6" name="Freeform 16">
              <a:extLst>
                <a:ext uri="{FF2B5EF4-FFF2-40B4-BE49-F238E27FC236}">
                  <a16:creationId xmlns:a16="http://schemas.microsoft.com/office/drawing/2014/main" id="{79A48218-6482-47D4-82EA-2A56143E0645}"/>
                </a:ext>
              </a:extLst>
            </p:cNvPr>
            <p:cNvSpPr>
              <a:spLocks noChangeAspect="1"/>
            </p:cNvSpPr>
            <p:nvPr/>
          </p:nvSpPr>
          <p:spPr bwMode="black">
            <a:xfrm>
              <a:off x="509376" y="4074160"/>
              <a:ext cx="242166" cy="29045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algn="ctr" defTabSz="932563">
                <a:defRPr/>
              </a:pPr>
              <a:endParaRPr lang="en-US">
                <a:solidFill>
                  <a:srgbClr val="1A1A1A"/>
                </a:solidFill>
                <a:latin typeface="Segoe UI"/>
              </a:endParaRPr>
            </a:p>
          </p:txBody>
        </p:sp>
      </p:grpSp>
      <p:cxnSp>
        <p:nvCxnSpPr>
          <p:cNvPr id="400" name="Straight Connector 399">
            <a:extLst>
              <a:ext uri="{FF2B5EF4-FFF2-40B4-BE49-F238E27FC236}">
                <a16:creationId xmlns:a16="http://schemas.microsoft.com/office/drawing/2014/main" id="{D6D7028F-95F6-4B14-9543-4FAA695EE205}"/>
              </a:ext>
            </a:extLst>
          </p:cNvPr>
          <p:cNvCxnSpPr>
            <a:cxnSpLocks/>
            <a:stCxn id="394" idx="1"/>
            <a:endCxn id="244" idx="5"/>
          </p:cNvCxnSpPr>
          <p:nvPr/>
        </p:nvCxnSpPr>
        <p:spPr>
          <a:xfrm flipH="1" flipV="1">
            <a:off x="3958360" y="2865959"/>
            <a:ext cx="321246" cy="1319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34C11755-3984-408F-A7A5-B561AA2BA5B0}"/>
              </a:ext>
            </a:extLst>
          </p:cNvPr>
          <p:cNvCxnSpPr>
            <a:cxnSpLocks/>
            <a:stCxn id="360" idx="5"/>
            <a:endCxn id="234" idx="2"/>
          </p:cNvCxnSpPr>
          <p:nvPr/>
        </p:nvCxnSpPr>
        <p:spPr>
          <a:xfrm>
            <a:off x="3823868" y="2062648"/>
            <a:ext cx="584424" cy="232936"/>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D5FFCD8-D9D9-49BC-88CC-B41EB4388ABF}"/>
              </a:ext>
            </a:extLst>
          </p:cNvPr>
          <p:cNvCxnSpPr>
            <a:cxnSpLocks/>
            <a:stCxn id="403" idx="2"/>
            <a:endCxn id="243" idx="6"/>
          </p:cNvCxnSpPr>
          <p:nvPr/>
        </p:nvCxnSpPr>
        <p:spPr>
          <a:xfrm flipH="1" flipV="1">
            <a:off x="870111" y="2597731"/>
            <a:ext cx="318612" cy="5943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403" name="Oval 402">
            <a:extLst>
              <a:ext uri="{FF2B5EF4-FFF2-40B4-BE49-F238E27FC236}">
                <a16:creationId xmlns:a16="http://schemas.microsoft.com/office/drawing/2014/main" id="{48BDD2F4-D55E-4838-A6B1-073B0C69A00E}"/>
              </a:ext>
            </a:extLst>
          </p:cNvPr>
          <p:cNvSpPr/>
          <p:nvPr/>
        </p:nvSpPr>
        <p:spPr bwMode="auto">
          <a:xfrm rot="565764">
            <a:off x="1185182" y="2438113"/>
            <a:ext cx="523937" cy="523937"/>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4" name="Group 413">
            <a:extLst>
              <a:ext uri="{FF2B5EF4-FFF2-40B4-BE49-F238E27FC236}">
                <a16:creationId xmlns:a16="http://schemas.microsoft.com/office/drawing/2014/main" id="{E06214FF-F352-45B5-A53B-5420A333A35A}"/>
              </a:ext>
            </a:extLst>
          </p:cNvPr>
          <p:cNvGrpSpPr/>
          <p:nvPr/>
        </p:nvGrpSpPr>
        <p:grpSpPr>
          <a:xfrm>
            <a:off x="1207367" y="2498408"/>
            <a:ext cx="466302" cy="466302"/>
            <a:chOff x="-3541236" y="2776286"/>
            <a:chExt cx="457200" cy="457200"/>
          </a:xfrm>
        </p:grpSpPr>
        <p:pic>
          <p:nvPicPr>
            <p:cNvPr id="415" name="Picture 414">
              <a:extLst>
                <a:ext uri="{FF2B5EF4-FFF2-40B4-BE49-F238E27FC236}">
                  <a16:creationId xmlns:a16="http://schemas.microsoft.com/office/drawing/2014/main" id="{C5A11F83-E580-4C4A-A7EB-0A5BBCB8FCEF}"/>
                </a:ext>
              </a:extLst>
            </p:cNvPr>
            <p:cNvPicPr>
              <a:picLocks noChangeAspect="1"/>
            </p:cNvPicPr>
            <p:nvPr/>
          </p:nvPicPr>
          <p:blipFill>
            <a:blip r:embed="rId7">
              <a:biLevel thresh="75000"/>
            </a:blip>
            <a:stretch>
              <a:fillRect/>
            </a:stretch>
          </p:blipFill>
          <p:spPr>
            <a:xfrm>
              <a:off x="-3541236" y="2842561"/>
              <a:ext cx="457200" cy="324650"/>
            </a:xfrm>
            <a:prstGeom prst="rect">
              <a:avLst/>
            </a:prstGeom>
          </p:spPr>
        </p:pic>
        <p:pic>
          <p:nvPicPr>
            <p:cNvPr id="416" name="Picture 415">
              <a:extLst>
                <a:ext uri="{FF2B5EF4-FFF2-40B4-BE49-F238E27FC236}">
                  <a16:creationId xmlns:a16="http://schemas.microsoft.com/office/drawing/2014/main" id="{D713A6EB-B608-4CC4-8D4F-7661A04B0325}"/>
                </a:ext>
              </a:extLst>
            </p:cNvPr>
            <p:cNvPicPr>
              <a:picLocks noChangeAspect="1"/>
            </p:cNvPicPr>
            <p:nvPr/>
          </p:nvPicPr>
          <p:blipFill>
            <a:blip r:embed="rId8"/>
            <a:stretch>
              <a:fillRect/>
            </a:stretch>
          </p:blipFill>
          <p:spPr>
            <a:xfrm>
              <a:off x="-3541236" y="2776286"/>
              <a:ext cx="457200" cy="457200"/>
            </a:xfrm>
            <a:prstGeom prst="rect">
              <a:avLst/>
            </a:prstGeom>
          </p:spPr>
        </p:pic>
      </p:grpSp>
      <p:cxnSp>
        <p:nvCxnSpPr>
          <p:cNvPr id="447" name="Straight Connector 446">
            <a:extLst>
              <a:ext uri="{FF2B5EF4-FFF2-40B4-BE49-F238E27FC236}">
                <a16:creationId xmlns:a16="http://schemas.microsoft.com/office/drawing/2014/main" id="{02E2489E-5224-4B05-AE1C-FB106A8347DA}"/>
              </a:ext>
            </a:extLst>
          </p:cNvPr>
          <p:cNvCxnSpPr>
            <a:cxnSpLocks/>
            <a:stCxn id="247" idx="1"/>
            <a:endCxn id="243" idx="5"/>
          </p:cNvCxnSpPr>
          <p:nvPr/>
        </p:nvCxnSpPr>
        <p:spPr>
          <a:xfrm flipH="1" flipV="1">
            <a:off x="801823" y="2762594"/>
            <a:ext cx="269596" cy="76812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E76E11CD-FB32-46A6-8A5C-34DA1BF62D6D}"/>
              </a:ext>
            </a:extLst>
          </p:cNvPr>
          <p:cNvCxnSpPr>
            <a:cxnSpLocks/>
            <a:stCxn id="392" idx="3"/>
            <a:endCxn id="1025" idx="6"/>
          </p:cNvCxnSpPr>
          <p:nvPr/>
        </p:nvCxnSpPr>
        <p:spPr>
          <a:xfrm flipH="1">
            <a:off x="2306783" y="3064339"/>
            <a:ext cx="553211" cy="392952"/>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DAB620DD-79CF-4C7D-ACE7-4B31ABF1BD1E}"/>
              </a:ext>
            </a:extLst>
          </p:cNvPr>
          <p:cNvCxnSpPr>
            <a:cxnSpLocks/>
            <a:stCxn id="398" idx="3"/>
            <a:endCxn id="1025" idx="0"/>
          </p:cNvCxnSpPr>
          <p:nvPr/>
        </p:nvCxnSpPr>
        <p:spPr>
          <a:xfrm flipH="1">
            <a:off x="2085029" y="2920254"/>
            <a:ext cx="91434" cy="315283"/>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3D2D5ED1-D4CB-48DE-98C6-75EB4922AC7C}"/>
              </a:ext>
            </a:extLst>
          </p:cNvPr>
          <p:cNvCxnSpPr>
            <a:cxnSpLocks/>
            <a:stCxn id="395" idx="4"/>
            <a:endCxn id="398" idx="0"/>
          </p:cNvCxnSpPr>
          <p:nvPr/>
        </p:nvCxnSpPr>
        <p:spPr>
          <a:xfrm>
            <a:off x="2326569" y="2273862"/>
            <a:ext cx="14757" cy="248378"/>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20F8D7EB-89EB-48B6-8B7C-41B7BF7D7048}"/>
              </a:ext>
            </a:extLst>
          </p:cNvPr>
          <p:cNvCxnSpPr>
            <a:cxnSpLocks/>
            <a:stCxn id="391" idx="0"/>
            <a:endCxn id="377" idx="5"/>
          </p:cNvCxnSpPr>
          <p:nvPr/>
        </p:nvCxnSpPr>
        <p:spPr>
          <a:xfrm flipH="1" flipV="1">
            <a:off x="3041010" y="1671387"/>
            <a:ext cx="32863" cy="37815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AF361C8B-4EFB-4F47-9CD2-94710552B150}"/>
              </a:ext>
            </a:extLst>
          </p:cNvPr>
          <p:cNvCxnSpPr>
            <a:cxnSpLocks/>
            <a:stCxn id="392" idx="1"/>
            <a:endCxn id="395" idx="5"/>
          </p:cNvCxnSpPr>
          <p:nvPr/>
        </p:nvCxnSpPr>
        <p:spPr>
          <a:xfrm flipH="1" flipV="1">
            <a:off x="2491432" y="2205574"/>
            <a:ext cx="368563" cy="529039"/>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D1C97A1E-888A-4F11-901A-60C9CA330E0B}"/>
              </a:ext>
            </a:extLst>
          </p:cNvPr>
          <p:cNvCxnSpPr>
            <a:cxnSpLocks/>
            <a:endCxn id="424" idx="1"/>
          </p:cNvCxnSpPr>
          <p:nvPr/>
        </p:nvCxnSpPr>
        <p:spPr>
          <a:xfrm>
            <a:off x="3485090" y="3568439"/>
            <a:ext cx="88662" cy="207474"/>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26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5"/>
                                        </p:tgtEl>
                                        <p:attrNameLst>
                                          <p:attrName>style.visibility</p:attrName>
                                        </p:attrNameLst>
                                      </p:cBhvr>
                                      <p:to>
                                        <p:strVal val="visible"/>
                                      </p:to>
                                    </p:set>
                                    <p:animEffect transition="in" filter="fade">
                                      <p:cBhvr>
                                        <p:cTn id="10" dur="500"/>
                                        <p:tgtEl>
                                          <p:spTgt spid="375"/>
                                        </p:tgtEl>
                                      </p:cBhvr>
                                    </p:animEffect>
                                  </p:childTnLst>
                                </p:cTn>
                              </p:par>
                              <p:par>
                                <p:cTn id="11" presetID="10" presetClass="entr" presetSubtype="0" fill="hold" nodeType="withEffect">
                                  <p:stCondLst>
                                    <p:cond delay="0"/>
                                  </p:stCondLst>
                                  <p:childTnLst>
                                    <p:set>
                                      <p:cBhvr>
                                        <p:cTn id="12" dur="1" fill="hold">
                                          <p:stCondLst>
                                            <p:cond delay="0"/>
                                          </p:stCondLst>
                                        </p:cTn>
                                        <p:tgtEl>
                                          <p:spTgt spid="610"/>
                                        </p:tgtEl>
                                        <p:attrNameLst>
                                          <p:attrName>style.visibility</p:attrName>
                                        </p:attrNameLst>
                                      </p:cBhvr>
                                      <p:to>
                                        <p:strVal val="visible"/>
                                      </p:to>
                                    </p:set>
                                    <p:animEffect transition="in" filter="fade">
                                      <p:cBhvr>
                                        <p:cTn id="13" dur="500"/>
                                        <p:tgtEl>
                                          <p:spTgt spid="610"/>
                                        </p:tgtEl>
                                      </p:cBhvr>
                                    </p:animEffect>
                                  </p:childTnLst>
                                </p:cTn>
                              </p:par>
                              <p:par>
                                <p:cTn id="14" presetID="10" presetClass="entr" presetSubtype="0" fill="hold" nodeType="withEffect">
                                  <p:stCondLst>
                                    <p:cond delay="0"/>
                                  </p:stCondLst>
                                  <p:childTnLst>
                                    <p:set>
                                      <p:cBhvr>
                                        <p:cTn id="15" dur="1" fill="hold">
                                          <p:stCondLst>
                                            <p:cond delay="0"/>
                                          </p:stCondLst>
                                        </p:cTn>
                                        <p:tgtEl>
                                          <p:spTgt spid="596"/>
                                        </p:tgtEl>
                                        <p:attrNameLst>
                                          <p:attrName>style.visibility</p:attrName>
                                        </p:attrNameLst>
                                      </p:cBhvr>
                                      <p:to>
                                        <p:strVal val="visible"/>
                                      </p:to>
                                    </p:set>
                                    <p:animEffect transition="in" filter="fade">
                                      <p:cBhvr>
                                        <p:cTn id="16" dur="500"/>
                                        <p:tgtEl>
                                          <p:spTgt spid="596"/>
                                        </p:tgtEl>
                                      </p:cBhvr>
                                    </p:animEffect>
                                  </p:childTnLst>
                                </p:cTn>
                              </p:par>
                              <p:par>
                                <p:cTn id="17" presetID="10" presetClass="entr" presetSubtype="0" fill="hold" nodeType="with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500"/>
                                        <p:tgtEl>
                                          <p:spTgt spid="59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4"/>
                                        </p:tgtEl>
                                        <p:attrNameLst>
                                          <p:attrName>style.visibility</p:attrName>
                                        </p:attrNameLst>
                                      </p:cBhvr>
                                      <p:to>
                                        <p:strVal val="visible"/>
                                      </p:to>
                                    </p:set>
                                    <p:animEffect transition="in" filter="fade">
                                      <p:cBhvr>
                                        <p:cTn id="22" dur="500"/>
                                        <p:tgtEl>
                                          <p:spTgt spid="404"/>
                                        </p:tgtEl>
                                      </p:cBhvr>
                                    </p:animEffect>
                                  </p:childTnLst>
                                </p:cTn>
                              </p:par>
                              <p:par>
                                <p:cTn id="23" presetID="10" presetClass="entr" presetSubtype="0"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fade">
                                      <p:cBhvr>
                                        <p:cTn id="25" dur="500"/>
                                        <p:tgtEl>
                                          <p:spTgt spid="27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8"/>
                                        </p:tgtEl>
                                        <p:attrNameLst>
                                          <p:attrName>style.visibility</p:attrName>
                                        </p:attrNameLst>
                                      </p:cBhvr>
                                      <p:to>
                                        <p:strVal val="visible"/>
                                      </p:to>
                                    </p:set>
                                    <p:animEffect transition="in" filter="fade">
                                      <p:cBhvr>
                                        <p:cTn id="28" dur="500"/>
                                        <p:tgtEl>
                                          <p:spTgt spid="268"/>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4"/>
                                        </p:tgtEl>
                                        <p:attrNameLst>
                                          <p:attrName>style.visibility</p:attrName>
                                        </p:attrNameLst>
                                      </p:cBhvr>
                                      <p:to>
                                        <p:strVal val="visible"/>
                                      </p:to>
                                    </p:set>
                                    <p:animEffect transition="in" filter="fade">
                                      <p:cBhvr>
                                        <p:cTn id="34" dur="500"/>
                                        <p:tgtEl>
                                          <p:spTgt spid="374"/>
                                        </p:tgtEl>
                                      </p:cBhvr>
                                    </p:animEffect>
                                  </p:childTnLst>
                                </p:cTn>
                              </p:par>
                            </p:childTnLst>
                          </p:cTn>
                        </p:par>
                        <p:par>
                          <p:cTn id="35" fill="hold">
                            <p:stCondLst>
                              <p:cond delay="500"/>
                            </p:stCondLst>
                            <p:childTnLst>
                              <p:par>
                                <p:cTn id="36" presetID="16" presetClass="entr" presetSubtype="37" fill="hold" nodeType="afterEffect">
                                  <p:stCondLst>
                                    <p:cond delay="0"/>
                                  </p:stCondLst>
                                  <p:childTnLst>
                                    <p:set>
                                      <p:cBhvr>
                                        <p:cTn id="37" dur="1" fill="hold">
                                          <p:stCondLst>
                                            <p:cond delay="0"/>
                                          </p:stCondLst>
                                        </p:cTn>
                                        <p:tgtEl>
                                          <p:spTgt spid="176"/>
                                        </p:tgtEl>
                                        <p:attrNameLst>
                                          <p:attrName>style.visibility</p:attrName>
                                        </p:attrNameLst>
                                      </p:cBhvr>
                                      <p:to>
                                        <p:strVal val="visible"/>
                                      </p:to>
                                    </p:set>
                                    <p:animEffect transition="in" filter="barn(outVertical)">
                                      <p:cBhvr>
                                        <p:cTn id="38" dur="500"/>
                                        <p:tgtEl>
                                          <p:spTgt spid="176"/>
                                        </p:tgtEl>
                                      </p:cBhvr>
                                    </p:animEffect>
                                  </p:childTnLst>
                                </p:cTn>
                              </p:par>
                              <p:par>
                                <p:cTn id="39" presetID="16" presetClass="entr" presetSubtype="37" fill="hold" nodeType="withEffect">
                                  <p:stCondLst>
                                    <p:cond delay="0"/>
                                  </p:stCondLst>
                                  <p:childTnLst>
                                    <p:set>
                                      <p:cBhvr>
                                        <p:cTn id="40" dur="1" fill="hold">
                                          <p:stCondLst>
                                            <p:cond delay="0"/>
                                          </p:stCondLst>
                                        </p:cTn>
                                        <p:tgtEl>
                                          <p:spTgt spid="179"/>
                                        </p:tgtEl>
                                        <p:attrNameLst>
                                          <p:attrName>style.visibility</p:attrName>
                                        </p:attrNameLst>
                                      </p:cBhvr>
                                      <p:to>
                                        <p:strVal val="visible"/>
                                      </p:to>
                                    </p:set>
                                    <p:animEffect transition="in" filter="barn(outVertical)">
                                      <p:cBhvr>
                                        <p:cTn id="41" dur="500"/>
                                        <p:tgtEl>
                                          <p:spTgt spid="179"/>
                                        </p:tgtEl>
                                      </p:cBhvr>
                                    </p:animEffect>
                                  </p:childTnLst>
                                </p:cTn>
                              </p:par>
                              <p:par>
                                <p:cTn id="42" presetID="16" presetClass="entr" presetSubtype="37" fill="hold" nodeType="withEffect">
                                  <p:stCondLst>
                                    <p:cond delay="0"/>
                                  </p:stCondLst>
                                  <p:childTnLst>
                                    <p:set>
                                      <p:cBhvr>
                                        <p:cTn id="43" dur="1" fill="hold">
                                          <p:stCondLst>
                                            <p:cond delay="0"/>
                                          </p:stCondLst>
                                        </p:cTn>
                                        <p:tgtEl>
                                          <p:spTgt spid="194"/>
                                        </p:tgtEl>
                                        <p:attrNameLst>
                                          <p:attrName>style.visibility</p:attrName>
                                        </p:attrNameLst>
                                      </p:cBhvr>
                                      <p:to>
                                        <p:strVal val="visible"/>
                                      </p:to>
                                    </p:set>
                                    <p:animEffect transition="in" filter="barn(outVertical)">
                                      <p:cBhvr>
                                        <p:cTn id="44" dur="500"/>
                                        <p:tgtEl>
                                          <p:spTgt spid="194"/>
                                        </p:tgtEl>
                                      </p:cBhvr>
                                    </p:animEffect>
                                  </p:childTnLst>
                                </p:cTn>
                              </p:par>
                              <p:par>
                                <p:cTn id="45" presetID="16" presetClass="entr" presetSubtype="37" fill="hold" nodeType="withEffect">
                                  <p:stCondLst>
                                    <p:cond delay="0"/>
                                  </p:stCondLst>
                                  <p:childTnLst>
                                    <p:set>
                                      <p:cBhvr>
                                        <p:cTn id="46" dur="1" fill="hold">
                                          <p:stCondLst>
                                            <p:cond delay="0"/>
                                          </p:stCondLst>
                                        </p:cTn>
                                        <p:tgtEl>
                                          <p:spTgt spid="202"/>
                                        </p:tgtEl>
                                        <p:attrNameLst>
                                          <p:attrName>style.visibility</p:attrName>
                                        </p:attrNameLst>
                                      </p:cBhvr>
                                      <p:to>
                                        <p:strVal val="visible"/>
                                      </p:to>
                                    </p:set>
                                    <p:animEffect transition="in" filter="barn(outVertical)">
                                      <p:cBhvr>
                                        <p:cTn id="47" dur="500"/>
                                        <p:tgtEl>
                                          <p:spTgt spid="202"/>
                                        </p:tgtEl>
                                      </p:cBhvr>
                                    </p:animEffect>
                                  </p:childTnLst>
                                </p:cTn>
                              </p:par>
                              <p:par>
                                <p:cTn id="48" presetID="16" presetClass="entr" presetSubtype="37" fill="hold" nodeType="withEffect">
                                  <p:stCondLst>
                                    <p:cond delay="0"/>
                                  </p:stCondLst>
                                  <p:childTnLst>
                                    <p:set>
                                      <p:cBhvr>
                                        <p:cTn id="49" dur="1" fill="hold">
                                          <p:stCondLst>
                                            <p:cond delay="0"/>
                                          </p:stCondLst>
                                        </p:cTn>
                                        <p:tgtEl>
                                          <p:spTgt spid="211"/>
                                        </p:tgtEl>
                                        <p:attrNameLst>
                                          <p:attrName>style.visibility</p:attrName>
                                        </p:attrNameLst>
                                      </p:cBhvr>
                                      <p:to>
                                        <p:strVal val="visible"/>
                                      </p:to>
                                    </p:set>
                                    <p:animEffect transition="in" filter="barn(outVertical)">
                                      <p:cBhvr>
                                        <p:cTn id="50" dur="500"/>
                                        <p:tgtEl>
                                          <p:spTgt spid="211"/>
                                        </p:tgtEl>
                                      </p:cBhvr>
                                    </p:animEffect>
                                  </p:childTnLst>
                                </p:cTn>
                              </p:par>
                              <p:par>
                                <p:cTn id="51" presetID="16" presetClass="entr" presetSubtype="37" fill="hold" nodeType="withEffect">
                                  <p:stCondLst>
                                    <p:cond delay="0"/>
                                  </p:stCondLst>
                                  <p:childTnLst>
                                    <p:set>
                                      <p:cBhvr>
                                        <p:cTn id="52" dur="1" fill="hold">
                                          <p:stCondLst>
                                            <p:cond delay="0"/>
                                          </p:stCondLst>
                                        </p:cTn>
                                        <p:tgtEl>
                                          <p:spTgt spid="216"/>
                                        </p:tgtEl>
                                        <p:attrNameLst>
                                          <p:attrName>style.visibility</p:attrName>
                                        </p:attrNameLst>
                                      </p:cBhvr>
                                      <p:to>
                                        <p:strVal val="visible"/>
                                      </p:to>
                                    </p:set>
                                    <p:animEffect transition="in" filter="barn(outVertical)">
                                      <p:cBhvr>
                                        <p:cTn id="53" dur="500"/>
                                        <p:tgtEl>
                                          <p:spTgt spid="216"/>
                                        </p:tgtEl>
                                      </p:cBhvr>
                                    </p:animEffect>
                                  </p:childTnLst>
                                </p:cTn>
                              </p:par>
                              <p:par>
                                <p:cTn id="54" presetID="16" presetClass="entr" presetSubtype="37" fill="hold" nodeType="withEffect">
                                  <p:stCondLst>
                                    <p:cond delay="0"/>
                                  </p:stCondLst>
                                  <p:childTnLst>
                                    <p:set>
                                      <p:cBhvr>
                                        <p:cTn id="55" dur="1" fill="hold">
                                          <p:stCondLst>
                                            <p:cond delay="0"/>
                                          </p:stCondLst>
                                        </p:cTn>
                                        <p:tgtEl>
                                          <p:spTgt spid="223"/>
                                        </p:tgtEl>
                                        <p:attrNameLst>
                                          <p:attrName>style.visibility</p:attrName>
                                        </p:attrNameLst>
                                      </p:cBhvr>
                                      <p:to>
                                        <p:strVal val="visible"/>
                                      </p:to>
                                    </p:set>
                                    <p:animEffect transition="in" filter="barn(outVertical)">
                                      <p:cBhvr>
                                        <p:cTn id="56" dur="500"/>
                                        <p:tgtEl>
                                          <p:spTgt spid="223"/>
                                        </p:tgtEl>
                                      </p:cBhvr>
                                    </p:animEffect>
                                  </p:childTnLst>
                                </p:cTn>
                              </p:par>
                              <p:par>
                                <p:cTn id="57" presetID="16" presetClass="entr" presetSubtype="37" fill="hold" nodeType="withEffect">
                                  <p:stCondLst>
                                    <p:cond delay="0"/>
                                  </p:stCondLst>
                                  <p:childTnLst>
                                    <p:set>
                                      <p:cBhvr>
                                        <p:cTn id="58" dur="1" fill="hold">
                                          <p:stCondLst>
                                            <p:cond delay="0"/>
                                          </p:stCondLst>
                                        </p:cTn>
                                        <p:tgtEl>
                                          <p:spTgt spid="226"/>
                                        </p:tgtEl>
                                        <p:attrNameLst>
                                          <p:attrName>style.visibility</p:attrName>
                                        </p:attrNameLst>
                                      </p:cBhvr>
                                      <p:to>
                                        <p:strVal val="visible"/>
                                      </p:to>
                                    </p:set>
                                    <p:animEffect transition="in" filter="barn(outVertical)">
                                      <p:cBhvr>
                                        <p:cTn id="59" dur="500"/>
                                        <p:tgtEl>
                                          <p:spTgt spid="226"/>
                                        </p:tgtEl>
                                      </p:cBhvr>
                                    </p:animEffect>
                                  </p:childTnLst>
                                </p:cTn>
                              </p:par>
                              <p:par>
                                <p:cTn id="60" presetID="16" presetClass="entr" presetSubtype="37" fill="hold" nodeType="withEffect">
                                  <p:stCondLst>
                                    <p:cond delay="0"/>
                                  </p:stCondLst>
                                  <p:childTnLst>
                                    <p:set>
                                      <p:cBhvr>
                                        <p:cTn id="61" dur="1" fill="hold">
                                          <p:stCondLst>
                                            <p:cond delay="0"/>
                                          </p:stCondLst>
                                        </p:cTn>
                                        <p:tgtEl>
                                          <p:spTgt spid="231"/>
                                        </p:tgtEl>
                                        <p:attrNameLst>
                                          <p:attrName>style.visibility</p:attrName>
                                        </p:attrNameLst>
                                      </p:cBhvr>
                                      <p:to>
                                        <p:strVal val="visible"/>
                                      </p:to>
                                    </p:set>
                                    <p:animEffect transition="in" filter="barn(outVertical)">
                                      <p:cBhvr>
                                        <p:cTn id="62" dur="500"/>
                                        <p:tgtEl>
                                          <p:spTgt spid="231"/>
                                        </p:tgtEl>
                                      </p:cBhvr>
                                    </p:animEffect>
                                  </p:childTnLst>
                                </p:cTn>
                              </p:par>
                              <p:par>
                                <p:cTn id="63" presetID="16" presetClass="entr" presetSubtype="37" fill="hold" nodeType="withEffect">
                                  <p:stCondLst>
                                    <p:cond delay="0"/>
                                  </p:stCondLst>
                                  <p:childTnLst>
                                    <p:set>
                                      <p:cBhvr>
                                        <p:cTn id="64" dur="1" fill="hold">
                                          <p:stCondLst>
                                            <p:cond delay="0"/>
                                          </p:stCondLst>
                                        </p:cTn>
                                        <p:tgtEl>
                                          <p:spTgt spid="238"/>
                                        </p:tgtEl>
                                        <p:attrNameLst>
                                          <p:attrName>style.visibility</p:attrName>
                                        </p:attrNameLst>
                                      </p:cBhvr>
                                      <p:to>
                                        <p:strVal val="visible"/>
                                      </p:to>
                                    </p:set>
                                    <p:animEffect transition="in" filter="barn(outVertical)">
                                      <p:cBhvr>
                                        <p:cTn id="65" dur="500"/>
                                        <p:tgtEl>
                                          <p:spTgt spid="238"/>
                                        </p:tgtEl>
                                      </p:cBhvr>
                                    </p:animEffect>
                                  </p:childTnLst>
                                </p:cTn>
                              </p:par>
                              <p:par>
                                <p:cTn id="66" presetID="16" presetClass="entr" presetSubtype="37" fill="hold" nodeType="withEffect">
                                  <p:stCondLst>
                                    <p:cond delay="0"/>
                                  </p:stCondLst>
                                  <p:childTnLst>
                                    <p:set>
                                      <p:cBhvr>
                                        <p:cTn id="67" dur="1" fill="hold">
                                          <p:stCondLst>
                                            <p:cond delay="0"/>
                                          </p:stCondLst>
                                        </p:cTn>
                                        <p:tgtEl>
                                          <p:spTgt spid="245"/>
                                        </p:tgtEl>
                                        <p:attrNameLst>
                                          <p:attrName>style.visibility</p:attrName>
                                        </p:attrNameLst>
                                      </p:cBhvr>
                                      <p:to>
                                        <p:strVal val="visible"/>
                                      </p:to>
                                    </p:set>
                                    <p:animEffect transition="in" filter="barn(outVertical)">
                                      <p:cBhvr>
                                        <p:cTn id="68" dur="500"/>
                                        <p:tgtEl>
                                          <p:spTgt spid="245"/>
                                        </p:tgtEl>
                                      </p:cBhvr>
                                    </p:animEffect>
                                  </p:childTnLst>
                                </p:cTn>
                              </p:par>
                              <p:par>
                                <p:cTn id="69" presetID="16" presetClass="entr" presetSubtype="37" fill="hold" nodeType="withEffect">
                                  <p:stCondLst>
                                    <p:cond delay="0"/>
                                  </p:stCondLst>
                                  <p:childTnLst>
                                    <p:set>
                                      <p:cBhvr>
                                        <p:cTn id="70" dur="1" fill="hold">
                                          <p:stCondLst>
                                            <p:cond delay="0"/>
                                          </p:stCondLst>
                                        </p:cTn>
                                        <p:tgtEl>
                                          <p:spTgt spid="251"/>
                                        </p:tgtEl>
                                        <p:attrNameLst>
                                          <p:attrName>style.visibility</p:attrName>
                                        </p:attrNameLst>
                                      </p:cBhvr>
                                      <p:to>
                                        <p:strVal val="visible"/>
                                      </p:to>
                                    </p:set>
                                    <p:animEffect transition="in" filter="barn(outVertical)">
                                      <p:cBhvr>
                                        <p:cTn id="71" dur="500"/>
                                        <p:tgtEl>
                                          <p:spTgt spid="251"/>
                                        </p:tgtEl>
                                      </p:cBhvr>
                                    </p:animEffect>
                                  </p:childTnLst>
                                </p:cTn>
                              </p:par>
                              <p:par>
                                <p:cTn id="72" presetID="16" presetClass="entr" presetSubtype="37" fill="hold" nodeType="withEffect">
                                  <p:stCondLst>
                                    <p:cond delay="0"/>
                                  </p:stCondLst>
                                  <p:childTnLst>
                                    <p:set>
                                      <p:cBhvr>
                                        <p:cTn id="73" dur="1" fill="hold">
                                          <p:stCondLst>
                                            <p:cond delay="0"/>
                                          </p:stCondLst>
                                        </p:cTn>
                                        <p:tgtEl>
                                          <p:spTgt spid="352"/>
                                        </p:tgtEl>
                                        <p:attrNameLst>
                                          <p:attrName>style.visibility</p:attrName>
                                        </p:attrNameLst>
                                      </p:cBhvr>
                                      <p:to>
                                        <p:strVal val="visible"/>
                                      </p:to>
                                    </p:set>
                                    <p:animEffect transition="in" filter="barn(outVertical)">
                                      <p:cBhvr>
                                        <p:cTn id="74" dur="500"/>
                                        <p:tgtEl>
                                          <p:spTgt spid="352"/>
                                        </p:tgtEl>
                                      </p:cBhvr>
                                    </p:animEffect>
                                  </p:childTnLst>
                                </p:cTn>
                              </p:par>
                              <p:par>
                                <p:cTn id="75" presetID="16" presetClass="entr" presetSubtype="37" fill="hold" nodeType="withEffect">
                                  <p:stCondLst>
                                    <p:cond delay="0"/>
                                  </p:stCondLst>
                                  <p:childTnLst>
                                    <p:set>
                                      <p:cBhvr>
                                        <p:cTn id="76" dur="1" fill="hold">
                                          <p:stCondLst>
                                            <p:cond delay="0"/>
                                          </p:stCondLst>
                                        </p:cTn>
                                        <p:tgtEl>
                                          <p:spTgt spid="376"/>
                                        </p:tgtEl>
                                        <p:attrNameLst>
                                          <p:attrName>style.visibility</p:attrName>
                                        </p:attrNameLst>
                                      </p:cBhvr>
                                      <p:to>
                                        <p:strVal val="visible"/>
                                      </p:to>
                                    </p:set>
                                    <p:animEffect transition="in" filter="barn(outVertical)">
                                      <p:cBhvr>
                                        <p:cTn id="77" dur="500"/>
                                        <p:tgtEl>
                                          <p:spTgt spid="376"/>
                                        </p:tgtEl>
                                      </p:cBhvr>
                                    </p:animEffect>
                                  </p:childTnLst>
                                </p:cTn>
                              </p:par>
                              <p:par>
                                <p:cTn id="78" presetID="16" presetClass="entr" presetSubtype="37" fill="hold" nodeType="withEffect">
                                  <p:stCondLst>
                                    <p:cond delay="0"/>
                                  </p:stCondLst>
                                  <p:childTnLst>
                                    <p:set>
                                      <p:cBhvr>
                                        <p:cTn id="79" dur="1" fill="hold">
                                          <p:stCondLst>
                                            <p:cond delay="0"/>
                                          </p:stCondLst>
                                        </p:cTn>
                                        <p:tgtEl>
                                          <p:spTgt spid="379"/>
                                        </p:tgtEl>
                                        <p:attrNameLst>
                                          <p:attrName>style.visibility</p:attrName>
                                        </p:attrNameLst>
                                      </p:cBhvr>
                                      <p:to>
                                        <p:strVal val="visible"/>
                                      </p:to>
                                    </p:set>
                                    <p:animEffect transition="in" filter="barn(outVertical)">
                                      <p:cBhvr>
                                        <p:cTn id="80" dur="500"/>
                                        <p:tgtEl>
                                          <p:spTgt spid="379"/>
                                        </p:tgtEl>
                                      </p:cBhvr>
                                    </p:animEffect>
                                  </p:childTnLst>
                                </p:cTn>
                              </p:par>
                              <p:par>
                                <p:cTn id="81" presetID="16" presetClass="entr" presetSubtype="37" fill="hold" nodeType="withEffect">
                                  <p:stCondLst>
                                    <p:cond delay="0"/>
                                  </p:stCondLst>
                                  <p:childTnLst>
                                    <p:set>
                                      <p:cBhvr>
                                        <p:cTn id="82" dur="1" fill="hold">
                                          <p:stCondLst>
                                            <p:cond delay="0"/>
                                          </p:stCondLst>
                                        </p:cTn>
                                        <p:tgtEl>
                                          <p:spTgt spid="389"/>
                                        </p:tgtEl>
                                        <p:attrNameLst>
                                          <p:attrName>style.visibility</p:attrName>
                                        </p:attrNameLst>
                                      </p:cBhvr>
                                      <p:to>
                                        <p:strVal val="visible"/>
                                      </p:to>
                                    </p:set>
                                    <p:animEffect transition="in" filter="barn(outVertical)">
                                      <p:cBhvr>
                                        <p:cTn id="83" dur="500"/>
                                        <p:tgtEl>
                                          <p:spTgt spid="389"/>
                                        </p:tgtEl>
                                      </p:cBhvr>
                                    </p:animEffect>
                                  </p:childTnLst>
                                </p:cTn>
                              </p:par>
                              <p:par>
                                <p:cTn id="84" presetID="16" presetClass="entr" presetSubtype="37" fill="hold" nodeType="withEffect">
                                  <p:stCondLst>
                                    <p:cond delay="0"/>
                                  </p:stCondLst>
                                  <p:childTnLst>
                                    <p:set>
                                      <p:cBhvr>
                                        <p:cTn id="85" dur="1" fill="hold">
                                          <p:stCondLst>
                                            <p:cond delay="0"/>
                                          </p:stCondLst>
                                        </p:cTn>
                                        <p:tgtEl>
                                          <p:spTgt spid="402"/>
                                        </p:tgtEl>
                                        <p:attrNameLst>
                                          <p:attrName>style.visibility</p:attrName>
                                        </p:attrNameLst>
                                      </p:cBhvr>
                                      <p:to>
                                        <p:strVal val="visible"/>
                                      </p:to>
                                    </p:set>
                                    <p:animEffect transition="in" filter="barn(outVertical)">
                                      <p:cBhvr>
                                        <p:cTn id="86" dur="500"/>
                                        <p:tgtEl>
                                          <p:spTgt spid="402"/>
                                        </p:tgtEl>
                                      </p:cBhvr>
                                    </p:animEffect>
                                  </p:childTnLst>
                                </p:cTn>
                              </p:par>
                              <p:par>
                                <p:cTn id="87" presetID="16" presetClass="entr" presetSubtype="37" fill="hold" nodeType="withEffect">
                                  <p:stCondLst>
                                    <p:cond delay="0"/>
                                  </p:stCondLst>
                                  <p:childTnLst>
                                    <p:set>
                                      <p:cBhvr>
                                        <p:cTn id="88" dur="1" fill="hold">
                                          <p:stCondLst>
                                            <p:cond delay="0"/>
                                          </p:stCondLst>
                                        </p:cTn>
                                        <p:tgtEl>
                                          <p:spTgt spid="413"/>
                                        </p:tgtEl>
                                        <p:attrNameLst>
                                          <p:attrName>style.visibility</p:attrName>
                                        </p:attrNameLst>
                                      </p:cBhvr>
                                      <p:to>
                                        <p:strVal val="visible"/>
                                      </p:to>
                                    </p:set>
                                    <p:animEffect transition="in" filter="barn(outVertical)">
                                      <p:cBhvr>
                                        <p:cTn id="89" dur="500"/>
                                        <p:tgtEl>
                                          <p:spTgt spid="413"/>
                                        </p:tgtEl>
                                      </p:cBhvr>
                                    </p:animEffect>
                                  </p:childTnLst>
                                </p:cTn>
                              </p:par>
                              <p:par>
                                <p:cTn id="90" presetID="16" presetClass="entr" presetSubtype="37" fill="hold" nodeType="withEffect">
                                  <p:stCondLst>
                                    <p:cond delay="0"/>
                                  </p:stCondLst>
                                  <p:childTnLst>
                                    <p:set>
                                      <p:cBhvr>
                                        <p:cTn id="91" dur="1" fill="hold">
                                          <p:stCondLst>
                                            <p:cond delay="0"/>
                                          </p:stCondLst>
                                        </p:cTn>
                                        <p:tgtEl>
                                          <p:spTgt spid="417"/>
                                        </p:tgtEl>
                                        <p:attrNameLst>
                                          <p:attrName>style.visibility</p:attrName>
                                        </p:attrNameLst>
                                      </p:cBhvr>
                                      <p:to>
                                        <p:strVal val="visible"/>
                                      </p:to>
                                    </p:set>
                                    <p:animEffect transition="in" filter="barn(outVertical)">
                                      <p:cBhvr>
                                        <p:cTn id="92" dur="500"/>
                                        <p:tgtEl>
                                          <p:spTgt spid="417"/>
                                        </p:tgtEl>
                                      </p:cBhvr>
                                    </p:animEffect>
                                  </p:childTnLst>
                                </p:cTn>
                              </p:par>
                              <p:par>
                                <p:cTn id="93" presetID="16" presetClass="entr" presetSubtype="37" fill="hold" nodeType="withEffect">
                                  <p:stCondLst>
                                    <p:cond delay="0"/>
                                  </p:stCondLst>
                                  <p:childTnLst>
                                    <p:set>
                                      <p:cBhvr>
                                        <p:cTn id="94" dur="1" fill="hold">
                                          <p:stCondLst>
                                            <p:cond delay="0"/>
                                          </p:stCondLst>
                                        </p:cTn>
                                        <p:tgtEl>
                                          <p:spTgt spid="419"/>
                                        </p:tgtEl>
                                        <p:attrNameLst>
                                          <p:attrName>style.visibility</p:attrName>
                                        </p:attrNameLst>
                                      </p:cBhvr>
                                      <p:to>
                                        <p:strVal val="visible"/>
                                      </p:to>
                                    </p:set>
                                    <p:animEffect transition="in" filter="barn(outVertical)">
                                      <p:cBhvr>
                                        <p:cTn id="95" dur="500"/>
                                        <p:tgtEl>
                                          <p:spTgt spid="419"/>
                                        </p:tgtEl>
                                      </p:cBhvr>
                                    </p:animEffect>
                                  </p:childTnLst>
                                </p:cTn>
                              </p:par>
                              <p:par>
                                <p:cTn id="96" presetID="16" presetClass="entr" presetSubtype="37" fill="hold" nodeType="withEffect">
                                  <p:stCondLst>
                                    <p:cond delay="0"/>
                                  </p:stCondLst>
                                  <p:childTnLst>
                                    <p:set>
                                      <p:cBhvr>
                                        <p:cTn id="97" dur="1" fill="hold">
                                          <p:stCondLst>
                                            <p:cond delay="0"/>
                                          </p:stCondLst>
                                        </p:cTn>
                                        <p:tgtEl>
                                          <p:spTgt spid="420"/>
                                        </p:tgtEl>
                                        <p:attrNameLst>
                                          <p:attrName>style.visibility</p:attrName>
                                        </p:attrNameLst>
                                      </p:cBhvr>
                                      <p:to>
                                        <p:strVal val="visible"/>
                                      </p:to>
                                    </p:set>
                                    <p:animEffect transition="in" filter="barn(outVertical)">
                                      <p:cBhvr>
                                        <p:cTn id="98" dur="500"/>
                                        <p:tgtEl>
                                          <p:spTgt spid="420"/>
                                        </p:tgtEl>
                                      </p:cBhvr>
                                    </p:animEffect>
                                  </p:childTnLst>
                                </p:cTn>
                              </p:par>
                              <p:par>
                                <p:cTn id="99" presetID="16" presetClass="entr" presetSubtype="37" fill="hold" nodeType="withEffect">
                                  <p:stCondLst>
                                    <p:cond delay="0"/>
                                  </p:stCondLst>
                                  <p:childTnLst>
                                    <p:set>
                                      <p:cBhvr>
                                        <p:cTn id="100" dur="1" fill="hold">
                                          <p:stCondLst>
                                            <p:cond delay="0"/>
                                          </p:stCondLst>
                                        </p:cTn>
                                        <p:tgtEl>
                                          <p:spTgt spid="421"/>
                                        </p:tgtEl>
                                        <p:attrNameLst>
                                          <p:attrName>style.visibility</p:attrName>
                                        </p:attrNameLst>
                                      </p:cBhvr>
                                      <p:to>
                                        <p:strVal val="visible"/>
                                      </p:to>
                                    </p:set>
                                    <p:animEffect transition="in" filter="barn(outVertical)">
                                      <p:cBhvr>
                                        <p:cTn id="101" dur="500"/>
                                        <p:tgtEl>
                                          <p:spTgt spid="421"/>
                                        </p:tgtEl>
                                      </p:cBhvr>
                                    </p:animEffect>
                                  </p:childTnLst>
                                </p:cTn>
                              </p:par>
                              <p:par>
                                <p:cTn id="102" presetID="16" presetClass="entr" presetSubtype="37" fill="hold" nodeType="withEffect">
                                  <p:stCondLst>
                                    <p:cond delay="0"/>
                                  </p:stCondLst>
                                  <p:childTnLst>
                                    <p:set>
                                      <p:cBhvr>
                                        <p:cTn id="103" dur="1" fill="hold">
                                          <p:stCondLst>
                                            <p:cond delay="0"/>
                                          </p:stCondLst>
                                        </p:cTn>
                                        <p:tgtEl>
                                          <p:spTgt spid="422"/>
                                        </p:tgtEl>
                                        <p:attrNameLst>
                                          <p:attrName>style.visibility</p:attrName>
                                        </p:attrNameLst>
                                      </p:cBhvr>
                                      <p:to>
                                        <p:strVal val="visible"/>
                                      </p:to>
                                    </p:set>
                                    <p:animEffect transition="in" filter="barn(outVertical)">
                                      <p:cBhvr>
                                        <p:cTn id="104" dur="500"/>
                                        <p:tgtEl>
                                          <p:spTgt spid="422"/>
                                        </p:tgtEl>
                                      </p:cBhvr>
                                    </p:animEffect>
                                  </p:childTnLst>
                                </p:cTn>
                              </p:par>
                              <p:par>
                                <p:cTn id="105" presetID="16" presetClass="entr" presetSubtype="37" fill="hold" nodeType="withEffect">
                                  <p:stCondLst>
                                    <p:cond delay="0"/>
                                  </p:stCondLst>
                                  <p:childTnLst>
                                    <p:set>
                                      <p:cBhvr>
                                        <p:cTn id="106" dur="1" fill="hold">
                                          <p:stCondLst>
                                            <p:cond delay="0"/>
                                          </p:stCondLst>
                                        </p:cTn>
                                        <p:tgtEl>
                                          <p:spTgt spid="438"/>
                                        </p:tgtEl>
                                        <p:attrNameLst>
                                          <p:attrName>style.visibility</p:attrName>
                                        </p:attrNameLst>
                                      </p:cBhvr>
                                      <p:to>
                                        <p:strVal val="visible"/>
                                      </p:to>
                                    </p:set>
                                    <p:animEffect transition="in" filter="barn(outVertical)">
                                      <p:cBhvr>
                                        <p:cTn id="107" dur="500"/>
                                        <p:tgtEl>
                                          <p:spTgt spid="438"/>
                                        </p:tgtEl>
                                      </p:cBhvr>
                                    </p:animEffect>
                                  </p:childTnLst>
                                </p:cTn>
                              </p:par>
                              <p:par>
                                <p:cTn id="108" presetID="16" presetClass="entr" presetSubtype="37" fill="hold" nodeType="withEffect">
                                  <p:stCondLst>
                                    <p:cond delay="0"/>
                                  </p:stCondLst>
                                  <p:childTnLst>
                                    <p:set>
                                      <p:cBhvr>
                                        <p:cTn id="109" dur="1" fill="hold">
                                          <p:stCondLst>
                                            <p:cond delay="0"/>
                                          </p:stCondLst>
                                        </p:cTn>
                                        <p:tgtEl>
                                          <p:spTgt spid="439"/>
                                        </p:tgtEl>
                                        <p:attrNameLst>
                                          <p:attrName>style.visibility</p:attrName>
                                        </p:attrNameLst>
                                      </p:cBhvr>
                                      <p:to>
                                        <p:strVal val="visible"/>
                                      </p:to>
                                    </p:set>
                                    <p:animEffect transition="in" filter="barn(outVertical)">
                                      <p:cBhvr>
                                        <p:cTn id="110" dur="500"/>
                                        <p:tgtEl>
                                          <p:spTgt spid="439"/>
                                        </p:tgtEl>
                                      </p:cBhvr>
                                    </p:animEffect>
                                  </p:childTnLst>
                                </p:cTn>
                              </p:par>
                              <p:par>
                                <p:cTn id="111" presetID="16" presetClass="entr" presetSubtype="37" fill="hold" nodeType="withEffect">
                                  <p:stCondLst>
                                    <p:cond delay="0"/>
                                  </p:stCondLst>
                                  <p:childTnLst>
                                    <p:set>
                                      <p:cBhvr>
                                        <p:cTn id="112" dur="1" fill="hold">
                                          <p:stCondLst>
                                            <p:cond delay="0"/>
                                          </p:stCondLst>
                                        </p:cTn>
                                        <p:tgtEl>
                                          <p:spTgt spid="440"/>
                                        </p:tgtEl>
                                        <p:attrNameLst>
                                          <p:attrName>style.visibility</p:attrName>
                                        </p:attrNameLst>
                                      </p:cBhvr>
                                      <p:to>
                                        <p:strVal val="visible"/>
                                      </p:to>
                                    </p:set>
                                    <p:animEffect transition="in" filter="barn(outVertical)">
                                      <p:cBhvr>
                                        <p:cTn id="113" dur="500"/>
                                        <p:tgtEl>
                                          <p:spTgt spid="440"/>
                                        </p:tgtEl>
                                      </p:cBhvr>
                                    </p:animEffect>
                                  </p:childTnLst>
                                </p:cTn>
                              </p:par>
                              <p:par>
                                <p:cTn id="114" presetID="16" presetClass="entr" presetSubtype="37" fill="hold" nodeType="withEffect">
                                  <p:stCondLst>
                                    <p:cond delay="0"/>
                                  </p:stCondLst>
                                  <p:childTnLst>
                                    <p:set>
                                      <p:cBhvr>
                                        <p:cTn id="115" dur="1" fill="hold">
                                          <p:stCondLst>
                                            <p:cond delay="0"/>
                                          </p:stCondLst>
                                        </p:cTn>
                                        <p:tgtEl>
                                          <p:spTgt spid="441"/>
                                        </p:tgtEl>
                                        <p:attrNameLst>
                                          <p:attrName>style.visibility</p:attrName>
                                        </p:attrNameLst>
                                      </p:cBhvr>
                                      <p:to>
                                        <p:strVal val="visible"/>
                                      </p:to>
                                    </p:set>
                                    <p:animEffect transition="in" filter="barn(outVertical)">
                                      <p:cBhvr>
                                        <p:cTn id="116" dur="500"/>
                                        <p:tgtEl>
                                          <p:spTgt spid="441"/>
                                        </p:tgtEl>
                                      </p:cBhvr>
                                    </p:animEffect>
                                  </p:childTnLst>
                                </p:cTn>
                              </p:par>
                              <p:par>
                                <p:cTn id="117" presetID="16" presetClass="entr" presetSubtype="37" fill="hold" nodeType="withEffect">
                                  <p:stCondLst>
                                    <p:cond delay="0"/>
                                  </p:stCondLst>
                                  <p:childTnLst>
                                    <p:set>
                                      <p:cBhvr>
                                        <p:cTn id="118" dur="1" fill="hold">
                                          <p:stCondLst>
                                            <p:cond delay="0"/>
                                          </p:stCondLst>
                                        </p:cTn>
                                        <p:tgtEl>
                                          <p:spTgt spid="442"/>
                                        </p:tgtEl>
                                        <p:attrNameLst>
                                          <p:attrName>style.visibility</p:attrName>
                                        </p:attrNameLst>
                                      </p:cBhvr>
                                      <p:to>
                                        <p:strVal val="visible"/>
                                      </p:to>
                                    </p:set>
                                    <p:animEffect transition="in" filter="barn(outVertical)">
                                      <p:cBhvr>
                                        <p:cTn id="119" dur="500"/>
                                        <p:tgtEl>
                                          <p:spTgt spid="442"/>
                                        </p:tgtEl>
                                      </p:cBhvr>
                                    </p:animEffect>
                                  </p:childTnLst>
                                </p:cTn>
                              </p:par>
                              <p:par>
                                <p:cTn id="120" presetID="16" presetClass="entr" presetSubtype="37" fill="hold" nodeType="withEffect">
                                  <p:stCondLst>
                                    <p:cond delay="0"/>
                                  </p:stCondLst>
                                  <p:childTnLst>
                                    <p:set>
                                      <p:cBhvr>
                                        <p:cTn id="121" dur="1" fill="hold">
                                          <p:stCondLst>
                                            <p:cond delay="0"/>
                                          </p:stCondLst>
                                        </p:cTn>
                                        <p:tgtEl>
                                          <p:spTgt spid="443"/>
                                        </p:tgtEl>
                                        <p:attrNameLst>
                                          <p:attrName>style.visibility</p:attrName>
                                        </p:attrNameLst>
                                      </p:cBhvr>
                                      <p:to>
                                        <p:strVal val="visible"/>
                                      </p:to>
                                    </p:set>
                                    <p:animEffect transition="in" filter="barn(outVertical)">
                                      <p:cBhvr>
                                        <p:cTn id="122" dur="500"/>
                                        <p:tgtEl>
                                          <p:spTgt spid="443"/>
                                        </p:tgtEl>
                                      </p:cBhvr>
                                    </p:animEffect>
                                  </p:childTnLst>
                                </p:cTn>
                              </p:par>
                              <p:par>
                                <p:cTn id="123" presetID="16" presetClass="entr" presetSubtype="37" fill="hold" nodeType="withEffect">
                                  <p:stCondLst>
                                    <p:cond delay="0"/>
                                  </p:stCondLst>
                                  <p:childTnLst>
                                    <p:set>
                                      <p:cBhvr>
                                        <p:cTn id="124" dur="1" fill="hold">
                                          <p:stCondLst>
                                            <p:cond delay="0"/>
                                          </p:stCondLst>
                                        </p:cTn>
                                        <p:tgtEl>
                                          <p:spTgt spid="444"/>
                                        </p:tgtEl>
                                        <p:attrNameLst>
                                          <p:attrName>style.visibility</p:attrName>
                                        </p:attrNameLst>
                                      </p:cBhvr>
                                      <p:to>
                                        <p:strVal val="visible"/>
                                      </p:to>
                                    </p:set>
                                    <p:animEffect transition="in" filter="barn(outVertical)">
                                      <p:cBhvr>
                                        <p:cTn id="125" dur="500"/>
                                        <p:tgtEl>
                                          <p:spTgt spid="444"/>
                                        </p:tgtEl>
                                      </p:cBhvr>
                                    </p:animEffect>
                                  </p:childTnLst>
                                </p:cTn>
                              </p:par>
                              <p:par>
                                <p:cTn id="126" presetID="16" presetClass="entr" presetSubtype="37" fill="hold" nodeType="withEffect">
                                  <p:stCondLst>
                                    <p:cond delay="0"/>
                                  </p:stCondLst>
                                  <p:childTnLst>
                                    <p:set>
                                      <p:cBhvr>
                                        <p:cTn id="127" dur="1" fill="hold">
                                          <p:stCondLst>
                                            <p:cond delay="0"/>
                                          </p:stCondLst>
                                        </p:cTn>
                                        <p:tgtEl>
                                          <p:spTgt spid="445"/>
                                        </p:tgtEl>
                                        <p:attrNameLst>
                                          <p:attrName>style.visibility</p:attrName>
                                        </p:attrNameLst>
                                      </p:cBhvr>
                                      <p:to>
                                        <p:strVal val="visible"/>
                                      </p:to>
                                    </p:set>
                                    <p:animEffect transition="in" filter="barn(outVertical)">
                                      <p:cBhvr>
                                        <p:cTn id="128" dur="500"/>
                                        <p:tgtEl>
                                          <p:spTgt spid="445"/>
                                        </p:tgtEl>
                                      </p:cBhvr>
                                    </p:animEffect>
                                  </p:childTnLst>
                                </p:cTn>
                              </p:par>
                              <p:par>
                                <p:cTn id="129" presetID="16" presetClass="entr" presetSubtype="37" fill="hold" nodeType="withEffect">
                                  <p:stCondLst>
                                    <p:cond delay="0"/>
                                  </p:stCondLst>
                                  <p:childTnLst>
                                    <p:set>
                                      <p:cBhvr>
                                        <p:cTn id="130" dur="1" fill="hold">
                                          <p:stCondLst>
                                            <p:cond delay="0"/>
                                          </p:stCondLst>
                                        </p:cTn>
                                        <p:tgtEl>
                                          <p:spTgt spid="446"/>
                                        </p:tgtEl>
                                        <p:attrNameLst>
                                          <p:attrName>style.visibility</p:attrName>
                                        </p:attrNameLst>
                                      </p:cBhvr>
                                      <p:to>
                                        <p:strVal val="visible"/>
                                      </p:to>
                                    </p:set>
                                    <p:animEffect transition="in" filter="barn(outVertical)">
                                      <p:cBhvr>
                                        <p:cTn id="131" dur="500"/>
                                        <p:tgtEl>
                                          <p:spTgt spid="446"/>
                                        </p:tgtEl>
                                      </p:cBhvr>
                                    </p:animEffect>
                                  </p:childTnLst>
                                </p:cTn>
                              </p:par>
                              <p:par>
                                <p:cTn id="132" presetID="16" presetClass="entr" presetSubtype="37" fill="hold" nodeType="withEffect">
                                  <p:stCondLst>
                                    <p:cond delay="0"/>
                                  </p:stCondLst>
                                  <p:childTnLst>
                                    <p:set>
                                      <p:cBhvr>
                                        <p:cTn id="133" dur="1" fill="hold">
                                          <p:stCondLst>
                                            <p:cond delay="0"/>
                                          </p:stCondLst>
                                        </p:cTn>
                                        <p:tgtEl>
                                          <p:spTgt spid="450"/>
                                        </p:tgtEl>
                                        <p:attrNameLst>
                                          <p:attrName>style.visibility</p:attrName>
                                        </p:attrNameLst>
                                      </p:cBhvr>
                                      <p:to>
                                        <p:strVal val="visible"/>
                                      </p:to>
                                    </p:set>
                                    <p:animEffect transition="in" filter="barn(outVertical)">
                                      <p:cBhvr>
                                        <p:cTn id="134" dur="500"/>
                                        <p:tgtEl>
                                          <p:spTgt spid="450"/>
                                        </p:tgtEl>
                                      </p:cBhvr>
                                    </p:animEffect>
                                  </p:childTnLst>
                                </p:cTn>
                              </p:par>
                              <p:par>
                                <p:cTn id="135" presetID="16" presetClass="entr" presetSubtype="37" fill="hold" nodeType="withEffect">
                                  <p:stCondLst>
                                    <p:cond delay="0"/>
                                  </p:stCondLst>
                                  <p:childTnLst>
                                    <p:set>
                                      <p:cBhvr>
                                        <p:cTn id="136" dur="1" fill="hold">
                                          <p:stCondLst>
                                            <p:cond delay="0"/>
                                          </p:stCondLst>
                                        </p:cTn>
                                        <p:tgtEl>
                                          <p:spTgt spid="454"/>
                                        </p:tgtEl>
                                        <p:attrNameLst>
                                          <p:attrName>style.visibility</p:attrName>
                                        </p:attrNameLst>
                                      </p:cBhvr>
                                      <p:to>
                                        <p:strVal val="visible"/>
                                      </p:to>
                                    </p:set>
                                    <p:animEffect transition="in" filter="barn(outVertical)">
                                      <p:cBhvr>
                                        <p:cTn id="137" dur="500"/>
                                        <p:tgtEl>
                                          <p:spTgt spid="454"/>
                                        </p:tgtEl>
                                      </p:cBhvr>
                                    </p:animEffect>
                                  </p:childTnLst>
                                </p:cTn>
                              </p:par>
                              <p:par>
                                <p:cTn id="138" presetID="16" presetClass="entr" presetSubtype="37" fill="hold" nodeType="withEffect">
                                  <p:stCondLst>
                                    <p:cond delay="0"/>
                                  </p:stCondLst>
                                  <p:childTnLst>
                                    <p:set>
                                      <p:cBhvr>
                                        <p:cTn id="139" dur="1" fill="hold">
                                          <p:stCondLst>
                                            <p:cond delay="0"/>
                                          </p:stCondLst>
                                        </p:cTn>
                                        <p:tgtEl>
                                          <p:spTgt spid="459"/>
                                        </p:tgtEl>
                                        <p:attrNameLst>
                                          <p:attrName>style.visibility</p:attrName>
                                        </p:attrNameLst>
                                      </p:cBhvr>
                                      <p:to>
                                        <p:strVal val="visible"/>
                                      </p:to>
                                    </p:set>
                                    <p:animEffect transition="in" filter="barn(outVertical)">
                                      <p:cBhvr>
                                        <p:cTn id="140" dur="500"/>
                                        <p:tgtEl>
                                          <p:spTgt spid="459"/>
                                        </p:tgtEl>
                                      </p:cBhvr>
                                    </p:animEffect>
                                  </p:childTnLst>
                                </p:cTn>
                              </p:par>
                              <p:par>
                                <p:cTn id="141" presetID="16" presetClass="entr" presetSubtype="37" fill="hold" nodeType="withEffect">
                                  <p:stCondLst>
                                    <p:cond delay="0"/>
                                  </p:stCondLst>
                                  <p:childTnLst>
                                    <p:set>
                                      <p:cBhvr>
                                        <p:cTn id="142" dur="1" fill="hold">
                                          <p:stCondLst>
                                            <p:cond delay="0"/>
                                          </p:stCondLst>
                                        </p:cTn>
                                        <p:tgtEl>
                                          <p:spTgt spid="462"/>
                                        </p:tgtEl>
                                        <p:attrNameLst>
                                          <p:attrName>style.visibility</p:attrName>
                                        </p:attrNameLst>
                                      </p:cBhvr>
                                      <p:to>
                                        <p:strVal val="visible"/>
                                      </p:to>
                                    </p:set>
                                    <p:animEffect transition="in" filter="barn(outVertical)">
                                      <p:cBhvr>
                                        <p:cTn id="143" dur="500"/>
                                        <p:tgtEl>
                                          <p:spTgt spid="462"/>
                                        </p:tgtEl>
                                      </p:cBhvr>
                                    </p:animEffect>
                                  </p:childTnLst>
                                </p:cTn>
                              </p:par>
                              <p:par>
                                <p:cTn id="144" presetID="16" presetClass="entr" presetSubtype="37" fill="hold" nodeType="withEffect">
                                  <p:stCondLst>
                                    <p:cond delay="0"/>
                                  </p:stCondLst>
                                  <p:childTnLst>
                                    <p:set>
                                      <p:cBhvr>
                                        <p:cTn id="145" dur="1" fill="hold">
                                          <p:stCondLst>
                                            <p:cond delay="0"/>
                                          </p:stCondLst>
                                        </p:cTn>
                                        <p:tgtEl>
                                          <p:spTgt spid="469"/>
                                        </p:tgtEl>
                                        <p:attrNameLst>
                                          <p:attrName>style.visibility</p:attrName>
                                        </p:attrNameLst>
                                      </p:cBhvr>
                                      <p:to>
                                        <p:strVal val="visible"/>
                                      </p:to>
                                    </p:set>
                                    <p:animEffect transition="in" filter="barn(outVertical)">
                                      <p:cBhvr>
                                        <p:cTn id="146" dur="500"/>
                                        <p:tgtEl>
                                          <p:spTgt spid="469"/>
                                        </p:tgtEl>
                                      </p:cBhvr>
                                    </p:animEffect>
                                  </p:childTnLst>
                                </p:cTn>
                              </p:par>
                              <p:par>
                                <p:cTn id="147" presetID="16" presetClass="entr" presetSubtype="37" fill="hold" nodeType="withEffect">
                                  <p:stCondLst>
                                    <p:cond delay="0"/>
                                  </p:stCondLst>
                                  <p:childTnLst>
                                    <p:set>
                                      <p:cBhvr>
                                        <p:cTn id="148" dur="1" fill="hold">
                                          <p:stCondLst>
                                            <p:cond delay="0"/>
                                          </p:stCondLst>
                                        </p:cTn>
                                        <p:tgtEl>
                                          <p:spTgt spid="472"/>
                                        </p:tgtEl>
                                        <p:attrNameLst>
                                          <p:attrName>style.visibility</p:attrName>
                                        </p:attrNameLst>
                                      </p:cBhvr>
                                      <p:to>
                                        <p:strVal val="visible"/>
                                      </p:to>
                                    </p:set>
                                    <p:animEffect transition="in" filter="barn(outVertical)">
                                      <p:cBhvr>
                                        <p:cTn id="149" dur="500"/>
                                        <p:tgtEl>
                                          <p:spTgt spid="472"/>
                                        </p:tgtEl>
                                      </p:cBhvr>
                                    </p:animEffect>
                                  </p:childTnLst>
                                </p:cTn>
                              </p:par>
                              <p:par>
                                <p:cTn id="150" presetID="16" presetClass="entr" presetSubtype="37" fill="hold" nodeType="withEffect">
                                  <p:stCondLst>
                                    <p:cond delay="0"/>
                                  </p:stCondLst>
                                  <p:childTnLst>
                                    <p:set>
                                      <p:cBhvr>
                                        <p:cTn id="151" dur="1" fill="hold">
                                          <p:stCondLst>
                                            <p:cond delay="0"/>
                                          </p:stCondLst>
                                        </p:cTn>
                                        <p:tgtEl>
                                          <p:spTgt spid="501"/>
                                        </p:tgtEl>
                                        <p:attrNameLst>
                                          <p:attrName>style.visibility</p:attrName>
                                        </p:attrNameLst>
                                      </p:cBhvr>
                                      <p:to>
                                        <p:strVal val="visible"/>
                                      </p:to>
                                    </p:set>
                                    <p:animEffect transition="in" filter="barn(outVertical)">
                                      <p:cBhvr>
                                        <p:cTn id="152" dur="500"/>
                                        <p:tgtEl>
                                          <p:spTgt spid="501"/>
                                        </p:tgtEl>
                                      </p:cBhvr>
                                    </p:animEffect>
                                  </p:childTnLst>
                                </p:cTn>
                              </p:par>
                              <p:par>
                                <p:cTn id="153" presetID="16" presetClass="entr" presetSubtype="37" fill="hold" nodeType="withEffect">
                                  <p:stCondLst>
                                    <p:cond delay="0"/>
                                  </p:stCondLst>
                                  <p:childTnLst>
                                    <p:set>
                                      <p:cBhvr>
                                        <p:cTn id="154" dur="1" fill="hold">
                                          <p:stCondLst>
                                            <p:cond delay="0"/>
                                          </p:stCondLst>
                                        </p:cTn>
                                        <p:tgtEl>
                                          <p:spTgt spid="505"/>
                                        </p:tgtEl>
                                        <p:attrNameLst>
                                          <p:attrName>style.visibility</p:attrName>
                                        </p:attrNameLst>
                                      </p:cBhvr>
                                      <p:to>
                                        <p:strVal val="visible"/>
                                      </p:to>
                                    </p:set>
                                    <p:animEffect transition="in" filter="barn(outVertical)">
                                      <p:cBhvr>
                                        <p:cTn id="155" dur="500"/>
                                        <p:tgtEl>
                                          <p:spTgt spid="505"/>
                                        </p:tgtEl>
                                      </p:cBhvr>
                                    </p:animEffect>
                                  </p:childTnLst>
                                </p:cTn>
                              </p:par>
                              <p:par>
                                <p:cTn id="156" presetID="16" presetClass="entr" presetSubtype="37" fill="hold" nodeType="withEffect">
                                  <p:stCondLst>
                                    <p:cond delay="0"/>
                                  </p:stCondLst>
                                  <p:childTnLst>
                                    <p:set>
                                      <p:cBhvr>
                                        <p:cTn id="157" dur="1" fill="hold">
                                          <p:stCondLst>
                                            <p:cond delay="0"/>
                                          </p:stCondLst>
                                        </p:cTn>
                                        <p:tgtEl>
                                          <p:spTgt spid="508"/>
                                        </p:tgtEl>
                                        <p:attrNameLst>
                                          <p:attrName>style.visibility</p:attrName>
                                        </p:attrNameLst>
                                      </p:cBhvr>
                                      <p:to>
                                        <p:strVal val="visible"/>
                                      </p:to>
                                    </p:set>
                                    <p:animEffect transition="in" filter="barn(outVertical)">
                                      <p:cBhvr>
                                        <p:cTn id="158" dur="500"/>
                                        <p:tgtEl>
                                          <p:spTgt spid="508"/>
                                        </p:tgtEl>
                                      </p:cBhvr>
                                    </p:animEffect>
                                  </p:childTnLst>
                                </p:cTn>
                              </p:par>
                              <p:par>
                                <p:cTn id="159" presetID="16" presetClass="entr" presetSubtype="37" fill="hold" nodeType="withEffect">
                                  <p:stCondLst>
                                    <p:cond delay="0"/>
                                  </p:stCondLst>
                                  <p:childTnLst>
                                    <p:set>
                                      <p:cBhvr>
                                        <p:cTn id="160" dur="1" fill="hold">
                                          <p:stCondLst>
                                            <p:cond delay="0"/>
                                          </p:stCondLst>
                                        </p:cTn>
                                        <p:tgtEl>
                                          <p:spTgt spid="521"/>
                                        </p:tgtEl>
                                        <p:attrNameLst>
                                          <p:attrName>style.visibility</p:attrName>
                                        </p:attrNameLst>
                                      </p:cBhvr>
                                      <p:to>
                                        <p:strVal val="visible"/>
                                      </p:to>
                                    </p:set>
                                    <p:animEffect transition="in" filter="barn(outVertical)">
                                      <p:cBhvr>
                                        <p:cTn id="161" dur="500"/>
                                        <p:tgtEl>
                                          <p:spTgt spid="521"/>
                                        </p:tgtEl>
                                      </p:cBhvr>
                                    </p:animEffect>
                                  </p:childTnLst>
                                </p:cTn>
                              </p:par>
                              <p:par>
                                <p:cTn id="162" presetID="16" presetClass="entr" presetSubtype="37" fill="hold" nodeType="withEffect">
                                  <p:stCondLst>
                                    <p:cond delay="0"/>
                                  </p:stCondLst>
                                  <p:childTnLst>
                                    <p:set>
                                      <p:cBhvr>
                                        <p:cTn id="163" dur="1" fill="hold">
                                          <p:stCondLst>
                                            <p:cond delay="0"/>
                                          </p:stCondLst>
                                        </p:cTn>
                                        <p:tgtEl>
                                          <p:spTgt spid="584"/>
                                        </p:tgtEl>
                                        <p:attrNameLst>
                                          <p:attrName>style.visibility</p:attrName>
                                        </p:attrNameLst>
                                      </p:cBhvr>
                                      <p:to>
                                        <p:strVal val="visible"/>
                                      </p:to>
                                    </p:set>
                                    <p:animEffect transition="in" filter="barn(outVertical)">
                                      <p:cBhvr>
                                        <p:cTn id="164" dur="500"/>
                                        <p:tgtEl>
                                          <p:spTgt spid="584"/>
                                        </p:tgtEl>
                                      </p:cBhvr>
                                    </p:animEffect>
                                  </p:childTnLst>
                                </p:cTn>
                              </p:par>
                              <p:par>
                                <p:cTn id="165" presetID="16" presetClass="entr" presetSubtype="37" fill="hold" nodeType="withEffect">
                                  <p:stCondLst>
                                    <p:cond delay="0"/>
                                  </p:stCondLst>
                                  <p:childTnLst>
                                    <p:set>
                                      <p:cBhvr>
                                        <p:cTn id="166" dur="1" fill="hold">
                                          <p:stCondLst>
                                            <p:cond delay="0"/>
                                          </p:stCondLst>
                                        </p:cTn>
                                        <p:tgtEl>
                                          <p:spTgt spid="638"/>
                                        </p:tgtEl>
                                        <p:attrNameLst>
                                          <p:attrName>style.visibility</p:attrName>
                                        </p:attrNameLst>
                                      </p:cBhvr>
                                      <p:to>
                                        <p:strVal val="visible"/>
                                      </p:to>
                                    </p:set>
                                    <p:animEffect transition="in" filter="barn(outVertical)">
                                      <p:cBhvr>
                                        <p:cTn id="167" dur="500"/>
                                        <p:tgtEl>
                                          <p:spTgt spid="638"/>
                                        </p:tgtEl>
                                      </p:cBhvr>
                                    </p:animEffect>
                                  </p:childTnLst>
                                </p:cTn>
                              </p:par>
                              <p:par>
                                <p:cTn id="168" presetID="16" presetClass="entr" presetSubtype="37" fill="hold" nodeType="withEffect">
                                  <p:stCondLst>
                                    <p:cond delay="0"/>
                                  </p:stCondLst>
                                  <p:childTnLst>
                                    <p:set>
                                      <p:cBhvr>
                                        <p:cTn id="169" dur="1" fill="hold">
                                          <p:stCondLst>
                                            <p:cond delay="0"/>
                                          </p:stCondLst>
                                        </p:cTn>
                                        <p:tgtEl>
                                          <p:spTgt spid="645"/>
                                        </p:tgtEl>
                                        <p:attrNameLst>
                                          <p:attrName>style.visibility</p:attrName>
                                        </p:attrNameLst>
                                      </p:cBhvr>
                                      <p:to>
                                        <p:strVal val="visible"/>
                                      </p:to>
                                    </p:set>
                                    <p:animEffect transition="in" filter="barn(outVertical)">
                                      <p:cBhvr>
                                        <p:cTn id="170" dur="500"/>
                                        <p:tgtEl>
                                          <p:spTgt spid="645"/>
                                        </p:tgtEl>
                                      </p:cBhvr>
                                    </p:animEffect>
                                  </p:childTnLst>
                                </p:cTn>
                              </p:par>
                              <p:par>
                                <p:cTn id="171" presetID="16" presetClass="entr" presetSubtype="37" fill="hold" nodeType="withEffect">
                                  <p:stCondLst>
                                    <p:cond delay="0"/>
                                  </p:stCondLst>
                                  <p:childTnLst>
                                    <p:set>
                                      <p:cBhvr>
                                        <p:cTn id="172" dur="1" fill="hold">
                                          <p:stCondLst>
                                            <p:cond delay="0"/>
                                          </p:stCondLst>
                                        </p:cTn>
                                        <p:tgtEl>
                                          <p:spTgt spid="661"/>
                                        </p:tgtEl>
                                        <p:attrNameLst>
                                          <p:attrName>style.visibility</p:attrName>
                                        </p:attrNameLst>
                                      </p:cBhvr>
                                      <p:to>
                                        <p:strVal val="visible"/>
                                      </p:to>
                                    </p:set>
                                    <p:animEffect transition="in" filter="barn(outVertical)">
                                      <p:cBhvr>
                                        <p:cTn id="173" dur="500"/>
                                        <p:tgtEl>
                                          <p:spTgt spid="661"/>
                                        </p:tgtEl>
                                      </p:cBhvr>
                                    </p:animEffect>
                                  </p:childTnLst>
                                </p:cTn>
                              </p:par>
                              <p:par>
                                <p:cTn id="174" presetID="16" presetClass="entr" presetSubtype="37" fill="hold" nodeType="withEffect">
                                  <p:stCondLst>
                                    <p:cond delay="0"/>
                                  </p:stCondLst>
                                  <p:childTnLst>
                                    <p:set>
                                      <p:cBhvr>
                                        <p:cTn id="175" dur="1" fill="hold">
                                          <p:stCondLst>
                                            <p:cond delay="0"/>
                                          </p:stCondLst>
                                        </p:cTn>
                                        <p:tgtEl>
                                          <p:spTgt spid="669"/>
                                        </p:tgtEl>
                                        <p:attrNameLst>
                                          <p:attrName>style.visibility</p:attrName>
                                        </p:attrNameLst>
                                      </p:cBhvr>
                                      <p:to>
                                        <p:strVal val="visible"/>
                                      </p:to>
                                    </p:set>
                                    <p:animEffect transition="in" filter="barn(outVertical)">
                                      <p:cBhvr>
                                        <p:cTn id="176" dur="500"/>
                                        <p:tgtEl>
                                          <p:spTgt spid="669"/>
                                        </p:tgtEl>
                                      </p:cBhvr>
                                    </p:animEffect>
                                  </p:childTnLst>
                                </p:cTn>
                              </p:par>
                              <p:par>
                                <p:cTn id="177" presetID="16" presetClass="entr" presetSubtype="37" fill="hold" nodeType="withEffect">
                                  <p:stCondLst>
                                    <p:cond delay="0"/>
                                  </p:stCondLst>
                                  <p:childTnLst>
                                    <p:set>
                                      <p:cBhvr>
                                        <p:cTn id="178" dur="1" fill="hold">
                                          <p:stCondLst>
                                            <p:cond delay="0"/>
                                          </p:stCondLst>
                                        </p:cTn>
                                        <p:tgtEl>
                                          <p:spTgt spid="304"/>
                                        </p:tgtEl>
                                        <p:attrNameLst>
                                          <p:attrName>style.visibility</p:attrName>
                                        </p:attrNameLst>
                                      </p:cBhvr>
                                      <p:to>
                                        <p:strVal val="visible"/>
                                      </p:to>
                                    </p:set>
                                    <p:animEffect transition="in" filter="barn(outVertical)">
                                      <p:cBhvr>
                                        <p:cTn id="179" dur="500"/>
                                        <p:tgtEl>
                                          <p:spTgt spid="304"/>
                                        </p:tgtEl>
                                      </p:cBhvr>
                                    </p:animEffect>
                                  </p:childTnLst>
                                </p:cTn>
                              </p:par>
                              <p:par>
                                <p:cTn id="180" presetID="16" presetClass="entr" presetSubtype="37" fill="hold" nodeType="withEffect">
                                  <p:stCondLst>
                                    <p:cond delay="0"/>
                                  </p:stCondLst>
                                  <p:childTnLst>
                                    <p:set>
                                      <p:cBhvr>
                                        <p:cTn id="181" dur="1" fill="hold">
                                          <p:stCondLst>
                                            <p:cond delay="0"/>
                                          </p:stCondLst>
                                        </p:cTn>
                                        <p:tgtEl>
                                          <p:spTgt spid="305"/>
                                        </p:tgtEl>
                                        <p:attrNameLst>
                                          <p:attrName>style.visibility</p:attrName>
                                        </p:attrNameLst>
                                      </p:cBhvr>
                                      <p:to>
                                        <p:strVal val="visible"/>
                                      </p:to>
                                    </p:set>
                                    <p:animEffect transition="in" filter="barn(outVertical)">
                                      <p:cBhvr>
                                        <p:cTn id="182" dur="500"/>
                                        <p:tgtEl>
                                          <p:spTgt spid="305"/>
                                        </p:tgtEl>
                                      </p:cBhvr>
                                    </p:animEffect>
                                  </p:childTnLst>
                                </p:cTn>
                              </p:par>
                              <p:par>
                                <p:cTn id="183" presetID="16" presetClass="entr" presetSubtype="37" fill="hold" nodeType="withEffect">
                                  <p:stCondLst>
                                    <p:cond delay="0"/>
                                  </p:stCondLst>
                                  <p:childTnLst>
                                    <p:set>
                                      <p:cBhvr>
                                        <p:cTn id="184" dur="1" fill="hold">
                                          <p:stCondLst>
                                            <p:cond delay="0"/>
                                          </p:stCondLst>
                                        </p:cTn>
                                        <p:tgtEl>
                                          <p:spTgt spid="311"/>
                                        </p:tgtEl>
                                        <p:attrNameLst>
                                          <p:attrName>style.visibility</p:attrName>
                                        </p:attrNameLst>
                                      </p:cBhvr>
                                      <p:to>
                                        <p:strVal val="visible"/>
                                      </p:to>
                                    </p:set>
                                    <p:animEffect transition="in" filter="barn(outVertical)">
                                      <p:cBhvr>
                                        <p:cTn id="185" dur="500"/>
                                        <p:tgtEl>
                                          <p:spTgt spid="311"/>
                                        </p:tgtEl>
                                      </p:cBhvr>
                                    </p:animEffect>
                                  </p:childTnLst>
                                </p:cTn>
                              </p:par>
                              <p:par>
                                <p:cTn id="186" presetID="16" presetClass="entr" presetSubtype="37" fill="hold" nodeType="withEffect">
                                  <p:stCondLst>
                                    <p:cond delay="0"/>
                                  </p:stCondLst>
                                  <p:childTnLst>
                                    <p:set>
                                      <p:cBhvr>
                                        <p:cTn id="187" dur="1" fill="hold">
                                          <p:stCondLst>
                                            <p:cond delay="0"/>
                                          </p:stCondLst>
                                        </p:cTn>
                                        <p:tgtEl>
                                          <p:spTgt spid="312"/>
                                        </p:tgtEl>
                                        <p:attrNameLst>
                                          <p:attrName>style.visibility</p:attrName>
                                        </p:attrNameLst>
                                      </p:cBhvr>
                                      <p:to>
                                        <p:strVal val="visible"/>
                                      </p:to>
                                    </p:set>
                                    <p:animEffect transition="in" filter="barn(outVertical)">
                                      <p:cBhvr>
                                        <p:cTn id="188" dur="500"/>
                                        <p:tgtEl>
                                          <p:spTgt spid="312"/>
                                        </p:tgtEl>
                                      </p:cBhvr>
                                    </p:animEffect>
                                  </p:childTnLst>
                                </p:cTn>
                              </p:par>
                              <p:par>
                                <p:cTn id="189" presetID="16" presetClass="entr" presetSubtype="37" fill="hold" nodeType="withEffect">
                                  <p:stCondLst>
                                    <p:cond delay="0"/>
                                  </p:stCondLst>
                                  <p:childTnLst>
                                    <p:set>
                                      <p:cBhvr>
                                        <p:cTn id="190" dur="1" fill="hold">
                                          <p:stCondLst>
                                            <p:cond delay="0"/>
                                          </p:stCondLst>
                                        </p:cTn>
                                        <p:tgtEl>
                                          <p:spTgt spid="317"/>
                                        </p:tgtEl>
                                        <p:attrNameLst>
                                          <p:attrName>style.visibility</p:attrName>
                                        </p:attrNameLst>
                                      </p:cBhvr>
                                      <p:to>
                                        <p:strVal val="visible"/>
                                      </p:to>
                                    </p:set>
                                    <p:animEffect transition="in" filter="barn(outVertical)">
                                      <p:cBhvr>
                                        <p:cTn id="191" dur="500"/>
                                        <p:tgtEl>
                                          <p:spTgt spid="317"/>
                                        </p:tgtEl>
                                      </p:cBhvr>
                                    </p:animEffect>
                                  </p:childTnLst>
                                </p:cTn>
                              </p:par>
                              <p:par>
                                <p:cTn id="192" presetID="16" presetClass="entr" presetSubtype="37" fill="hold" nodeType="withEffect">
                                  <p:stCondLst>
                                    <p:cond delay="0"/>
                                  </p:stCondLst>
                                  <p:childTnLst>
                                    <p:set>
                                      <p:cBhvr>
                                        <p:cTn id="193" dur="1" fill="hold">
                                          <p:stCondLst>
                                            <p:cond delay="0"/>
                                          </p:stCondLst>
                                        </p:cTn>
                                        <p:tgtEl>
                                          <p:spTgt spid="330"/>
                                        </p:tgtEl>
                                        <p:attrNameLst>
                                          <p:attrName>style.visibility</p:attrName>
                                        </p:attrNameLst>
                                      </p:cBhvr>
                                      <p:to>
                                        <p:strVal val="visible"/>
                                      </p:to>
                                    </p:set>
                                    <p:animEffect transition="in" filter="barn(outVertical)">
                                      <p:cBhvr>
                                        <p:cTn id="194" dur="500"/>
                                        <p:tgtEl>
                                          <p:spTgt spid="330"/>
                                        </p:tgtEl>
                                      </p:cBhvr>
                                    </p:animEffect>
                                  </p:childTnLst>
                                </p:cTn>
                              </p:par>
                              <p:par>
                                <p:cTn id="195" presetID="16" presetClass="entr" presetSubtype="37" fill="hold" nodeType="withEffect">
                                  <p:stCondLst>
                                    <p:cond delay="0"/>
                                  </p:stCondLst>
                                  <p:childTnLst>
                                    <p:set>
                                      <p:cBhvr>
                                        <p:cTn id="196" dur="1" fill="hold">
                                          <p:stCondLst>
                                            <p:cond delay="0"/>
                                          </p:stCondLst>
                                        </p:cTn>
                                        <p:tgtEl>
                                          <p:spTgt spid="347"/>
                                        </p:tgtEl>
                                        <p:attrNameLst>
                                          <p:attrName>style.visibility</p:attrName>
                                        </p:attrNameLst>
                                      </p:cBhvr>
                                      <p:to>
                                        <p:strVal val="visible"/>
                                      </p:to>
                                    </p:set>
                                    <p:animEffect transition="in" filter="barn(outVertical)">
                                      <p:cBhvr>
                                        <p:cTn id="197" dur="500"/>
                                        <p:tgtEl>
                                          <p:spTgt spid="347"/>
                                        </p:tgtEl>
                                      </p:cBhvr>
                                    </p:animEffect>
                                  </p:childTnLst>
                                </p:cTn>
                              </p:par>
                              <p:par>
                                <p:cTn id="198" presetID="16" presetClass="entr" presetSubtype="37" fill="hold" nodeType="withEffect">
                                  <p:stCondLst>
                                    <p:cond delay="0"/>
                                  </p:stCondLst>
                                  <p:childTnLst>
                                    <p:set>
                                      <p:cBhvr>
                                        <p:cTn id="199" dur="1" fill="hold">
                                          <p:stCondLst>
                                            <p:cond delay="0"/>
                                          </p:stCondLst>
                                        </p:cTn>
                                        <p:tgtEl>
                                          <p:spTgt spid="400"/>
                                        </p:tgtEl>
                                        <p:attrNameLst>
                                          <p:attrName>style.visibility</p:attrName>
                                        </p:attrNameLst>
                                      </p:cBhvr>
                                      <p:to>
                                        <p:strVal val="visible"/>
                                      </p:to>
                                    </p:set>
                                    <p:animEffect transition="in" filter="barn(outVertical)">
                                      <p:cBhvr>
                                        <p:cTn id="200" dur="500"/>
                                        <p:tgtEl>
                                          <p:spTgt spid="400"/>
                                        </p:tgtEl>
                                      </p:cBhvr>
                                    </p:animEffect>
                                  </p:childTnLst>
                                </p:cTn>
                              </p:par>
                              <p:par>
                                <p:cTn id="201" presetID="16" presetClass="entr" presetSubtype="37" fill="hold"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barn(outVertical)">
                                      <p:cBhvr>
                                        <p:cTn id="203" dur="500"/>
                                        <p:tgtEl>
                                          <p:spTgt spid="401"/>
                                        </p:tgtEl>
                                      </p:cBhvr>
                                    </p:animEffect>
                                  </p:childTnLst>
                                </p:cTn>
                              </p:par>
                              <p:par>
                                <p:cTn id="204" presetID="16" presetClass="entr" presetSubtype="37" fill="hold" nodeType="withEffect">
                                  <p:stCondLst>
                                    <p:cond delay="0"/>
                                  </p:stCondLst>
                                  <p:childTnLst>
                                    <p:set>
                                      <p:cBhvr>
                                        <p:cTn id="205" dur="1" fill="hold">
                                          <p:stCondLst>
                                            <p:cond delay="0"/>
                                          </p:stCondLst>
                                        </p:cTn>
                                        <p:tgtEl>
                                          <p:spTgt spid="447"/>
                                        </p:tgtEl>
                                        <p:attrNameLst>
                                          <p:attrName>style.visibility</p:attrName>
                                        </p:attrNameLst>
                                      </p:cBhvr>
                                      <p:to>
                                        <p:strVal val="visible"/>
                                      </p:to>
                                    </p:set>
                                    <p:animEffect transition="in" filter="barn(outVertical)">
                                      <p:cBhvr>
                                        <p:cTn id="206" dur="500"/>
                                        <p:tgtEl>
                                          <p:spTgt spid="447"/>
                                        </p:tgtEl>
                                      </p:cBhvr>
                                    </p:animEffect>
                                  </p:childTnLst>
                                </p:cTn>
                              </p:par>
                              <p:par>
                                <p:cTn id="207" presetID="16" presetClass="entr" presetSubtype="37" fill="hold" nodeType="withEffect">
                                  <p:stCondLst>
                                    <p:cond delay="0"/>
                                  </p:stCondLst>
                                  <p:childTnLst>
                                    <p:set>
                                      <p:cBhvr>
                                        <p:cTn id="208" dur="1" fill="hold">
                                          <p:stCondLst>
                                            <p:cond delay="0"/>
                                          </p:stCondLst>
                                        </p:cTn>
                                        <p:tgtEl>
                                          <p:spTgt spid="448"/>
                                        </p:tgtEl>
                                        <p:attrNameLst>
                                          <p:attrName>style.visibility</p:attrName>
                                        </p:attrNameLst>
                                      </p:cBhvr>
                                      <p:to>
                                        <p:strVal val="visible"/>
                                      </p:to>
                                    </p:set>
                                    <p:animEffect transition="in" filter="barn(outVertical)">
                                      <p:cBhvr>
                                        <p:cTn id="209" dur="500"/>
                                        <p:tgtEl>
                                          <p:spTgt spid="448"/>
                                        </p:tgtEl>
                                      </p:cBhvr>
                                    </p:animEffect>
                                  </p:childTnLst>
                                </p:cTn>
                              </p:par>
                              <p:par>
                                <p:cTn id="210" presetID="16" presetClass="entr" presetSubtype="37" fill="hold" nodeType="withEffect">
                                  <p:stCondLst>
                                    <p:cond delay="0"/>
                                  </p:stCondLst>
                                  <p:childTnLst>
                                    <p:set>
                                      <p:cBhvr>
                                        <p:cTn id="211" dur="1" fill="hold">
                                          <p:stCondLst>
                                            <p:cond delay="0"/>
                                          </p:stCondLst>
                                        </p:cTn>
                                        <p:tgtEl>
                                          <p:spTgt spid="449"/>
                                        </p:tgtEl>
                                        <p:attrNameLst>
                                          <p:attrName>style.visibility</p:attrName>
                                        </p:attrNameLst>
                                      </p:cBhvr>
                                      <p:to>
                                        <p:strVal val="visible"/>
                                      </p:to>
                                    </p:set>
                                    <p:animEffect transition="in" filter="barn(outVertical)">
                                      <p:cBhvr>
                                        <p:cTn id="212" dur="500"/>
                                        <p:tgtEl>
                                          <p:spTgt spid="449"/>
                                        </p:tgtEl>
                                      </p:cBhvr>
                                    </p:animEffect>
                                  </p:childTnLst>
                                </p:cTn>
                              </p:par>
                              <p:par>
                                <p:cTn id="213" presetID="16" presetClass="entr" presetSubtype="37" fill="hold" nodeType="withEffect">
                                  <p:stCondLst>
                                    <p:cond delay="0"/>
                                  </p:stCondLst>
                                  <p:childTnLst>
                                    <p:set>
                                      <p:cBhvr>
                                        <p:cTn id="214" dur="1" fill="hold">
                                          <p:stCondLst>
                                            <p:cond delay="0"/>
                                          </p:stCondLst>
                                        </p:cTn>
                                        <p:tgtEl>
                                          <p:spTgt spid="451"/>
                                        </p:tgtEl>
                                        <p:attrNameLst>
                                          <p:attrName>style.visibility</p:attrName>
                                        </p:attrNameLst>
                                      </p:cBhvr>
                                      <p:to>
                                        <p:strVal val="visible"/>
                                      </p:to>
                                    </p:set>
                                    <p:animEffect transition="in" filter="barn(outVertical)">
                                      <p:cBhvr>
                                        <p:cTn id="215" dur="500"/>
                                        <p:tgtEl>
                                          <p:spTgt spid="451"/>
                                        </p:tgtEl>
                                      </p:cBhvr>
                                    </p:animEffect>
                                  </p:childTnLst>
                                </p:cTn>
                              </p:par>
                              <p:par>
                                <p:cTn id="216" presetID="16" presetClass="entr" presetSubtype="37" fill="hold" nodeType="withEffect">
                                  <p:stCondLst>
                                    <p:cond delay="0"/>
                                  </p:stCondLst>
                                  <p:childTnLst>
                                    <p:set>
                                      <p:cBhvr>
                                        <p:cTn id="217" dur="1" fill="hold">
                                          <p:stCondLst>
                                            <p:cond delay="0"/>
                                          </p:stCondLst>
                                        </p:cTn>
                                        <p:tgtEl>
                                          <p:spTgt spid="452"/>
                                        </p:tgtEl>
                                        <p:attrNameLst>
                                          <p:attrName>style.visibility</p:attrName>
                                        </p:attrNameLst>
                                      </p:cBhvr>
                                      <p:to>
                                        <p:strVal val="visible"/>
                                      </p:to>
                                    </p:set>
                                    <p:animEffect transition="in" filter="barn(outVertical)">
                                      <p:cBhvr>
                                        <p:cTn id="218" dur="500"/>
                                        <p:tgtEl>
                                          <p:spTgt spid="452"/>
                                        </p:tgtEl>
                                      </p:cBhvr>
                                    </p:animEffect>
                                  </p:childTnLst>
                                </p:cTn>
                              </p:par>
                              <p:par>
                                <p:cTn id="219" presetID="16" presetClass="entr" presetSubtype="37" fill="hold" nodeType="withEffect">
                                  <p:stCondLst>
                                    <p:cond delay="0"/>
                                  </p:stCondLst>
                                  <p:childTnLst>
                                    <p:set>
                                      <p:cBhvr>
                                        <p:cTn id="220" dur="1" fill="hold">
                                          <p:stCondLst>
                                            <p:cond delay="0"/>
                                          </p:stCondLst>
                                        </p:cTn>
                                        <p:tgtEl>
                                          <p:spTgt spid="453"/>
                                        </p:tgtEl>
                                        <p:attrNameLst>
                                          <p:attrName>style.visibility</p:attrName>
                                        </p:attrNameLst>
                                      </p:cBhvr>
                                      <p:to>
                                        <p:strVal val="visible"/>
                                      </p:to>
                                    </p:set>
                                    <p:animEffect transition="in" filter="barn(outVertical)">
                                      <p:cBhvr>
                                        <p:cTn id="221" dur="500"/>
                                        <p:tgtEl>
                                          <p:spTgt spid="453"/>
                                        </p:tgtEl>
                                      </p:cBhvr>
                                    </p:animEffect>
                                  </p:childTnLst>
                                </p:cTn>
                              </p:par>
                              <p:par>
                                <p:cTn id="222" presetID="16" presetClass="entr" presetSubtype="37" fill="hold" nodeType="withEffect">
                                  <p:stCondLst>
                                    <p:cond delay="0"/>
                                  </p:stCondLst>
                                  <p:childTnLst>
                                    <p:set>
                                      <p:cBhvr>
                                        <p:cTn id="223" dur="1" fill="hold">
                                          <p:stCondLst>
                                            <p:cond delay="0"/>
                                          </p:stCondLst>
                                        </p:cTn>
                                        <p:tgtEl>
                                          <p:spTgt spid="455"/>
                                        </p:tgtEl>
                                        <p:attrNameLst>
                                          <p:attrName>style.visibility</p:attrName>
                                        </p:attrNameLst>
                                      </p:cBhvr>
                                      <p:to>
                                        <p:strVal val="visible"/>
                                      </p:to>
                                    </p:set>
                                    <p:animEffect transition="in" filter="barn(outVertical)">
                                      <p:cBhvr>
                                        <p:cTn id="224"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P spid="374" grpId="0"/>
      <p:bldP spid="375" grpId="0"/>
      <p:bldP spid="378" grpId="0"/>
      <p:bldP spid="4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C8810BB-CAFC-4212-9BA4-0C9A2A6114F0}"/>
              </a:ext>
            </a:extLst>
          </p:cNvPr>
          <p:cNvSpPr/>
          <p:nvPr/>
        </p:nvSpPr>
        <p:spPr bwMode="auto">
          <a:xfrm>
            <a:off x="3874011" y="203476"/>
            <a:ext cx="4688452" cy="471388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4080" dirty="0">
                <a:gradFill>
                  <a:gsLst>
                    <a:gs pos="0">
                      <a:srgbClr val="FFFFFF"/>
                    </a:gs>
                    <a:gs pos="100000">
                      <a:srgbClr val="FFFFFF"/>
                    </a:gs>
                  </a:gsLst>
                  <a:lin ang="5400000" scaled="0"/>
                </a:gradFill>
                <a:latin typeface="Segoe UI"/>
                <a:ea typeface="Segoe UI" pitchFamily="34" charset="0"/>
                <a:cs typeface="Segoe UI" pitchFamily="34" charset="0"/>
              </a:rPr>
              <a:t>Users</a:t>
            </a:r>
            <a:endParaRPr lang="en-US" sz="4896"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B9F541D-B8DE-42C4-8862-A83AB8F591F4}"/>
              </a:ext>
            </a:extLst>
          </p:cNvPr>
          <p:cNvGrpSpPr/>
          <p:nvPr/>
        </p:nvGrpSpPr>
        <p:grpSpPr>
          <a:xfrm>
            <a:off x="2629128" y="2013574"/>
            <a:ext cx="4688452" cy="4713887"/>
            <a:chOff x="2576946" y="1974272"/>
            <a:chExt cx="4596939" cy="4621877"/>
          </a:xfrm>
        </p:grpSpPr>
        <p:sp>
          <p:nvSpPr>
            <p:cNvPr id="3" name="Oval 2">
              <a:extLst>
                <a:ext uri="{FF2B5EF4-FFF2-40B4-BE49-F238E27FC236}">
                  <a16:creationId xmlns:a16="http://schemas.microsoft.com/office/drawing/2014/main" id="{0854034C-2877-40DB-8DF7-59B9BBA122CE}"/>
                </a:ext>
              </a:extLst>
            </p:cNvPr>
            <p:cNvSpPr/>
            <p:nvPr/>
          </p:nvSpPr>
          <p:spPr bwMode="auto">
            <a:xfrm>
              <a:off x="2576946" y="1974272"/>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0DA9C32-16DD-4E9E-B2BE-60016909107F}"/>
                </a:ext>
              </a:extLst>
            </p:cNvPr>
            <p:cNvSpPr txBox="1"/>
            <p:nvPr/>
          </p:nvSpPr>
          <p:spPr>
            <a:xfrm>
              <a:off x="2842952" y="4544779"/>
              <a:ext cx="2249976" cy="615609"/>
            </a:xfrm>
            <a:prstGeom prst="rect">
              <a:avLst/>
            </a:prstGeom>
            <a:noFill/>
            <a:ln>
              <a:noFill/>
            </a:ln>
          </p:spPr>
          <p:txBody>
            <a:bodyPr wrap="square" lIns="0" tIns="0" rIns="0" bIns="0" rtlCol="0">
              <a:spAutoFit/>
            </a:bodyPr>
            <a:lstStyle/>
            <a:p>
              <a:pPr defTabSz="932563">
                <a:defRPr/>
              </a:pPr>
              <a:r>
                <a:rPr lang="en-US" sz="4080">
                  <a:solidFill>
                    <a:srgbClr val="FFFFFF"/>
                  </a:solidFill>
                  <a:latin typeface="Segoe UI"/>
                </a:rPr>
                <a:t>Resources</a:t>
              </a:r>
            </a:p>
          </p:txBody>
        </p:sp>
      </p:grpSp>
      <p:grpSp>
        <p:nvGrpSpPr>
          <p:cNvPr id="8" name="Group 7">
            <a:extLst>
              <a:ext uri="{FF2B5EF4-FFF2-40B4-BE49-F238E27FC236}">
                <a16:creationId xmlns:a16="http://schemas.microsoft.com/office/drawing/2014/main" id="{6107C554-4FEF-48DA-ADF7-1344C10F9D07}"/>
              </a:ext>
            </a:extLst>
          </p:cNvPr>
          <p:cNvGrpSpPr/>
          <p:nvPr/>
        </p:nvGrpSpPr>
        <p:grpSpPr>
          <a:xfrm>
            <a:off x="5118893" y="2077162"/>
            <a:ext cx="4880614" cy="4713887"/>
            <a:chOff x="5018114" y="2036618"/>
            <a:chExt cx="4785350" cy="4621877"/>
          </a:xfrm>
        </p:grpSpPr>
        <p:sp>
          <p:nvSpPr>
            <p:cNvPr id="4" name="Oval 3">
              <a:extLst>
                <a:ext uri="{FF2B5EF4-FFF2-40B4-BE49-F238E27FC236}">
                  <a16:creationId xmlns:a16="http://schemas.microsoft.com/office/drawing/2014/main" id="{DD5C4008-C3C3-4FBD-9A66-7F5014E48433}"/>
                </a:ext>
              </a:extLst>
            </p:cNvPr>
            <p:cNvSpPr/>
            <p:nvPr/>
          </p:nvSpPr>
          <p:spPr bwMode="auto">
            <a:xfrm>
              <a:off x="5018114" y="2036618"/>
              <a:ext cx="4596939" cy="4621877"/>
            </a:xfrm>
            <a:prstGeom prst="ellipse">
              <a:avLst/>
            </a:prstGeom>
            <a:solidFill>
              <a:srgbClr val="505050">
                <a:alpha val="5019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BDA7800F-54EC-4E5C-B52A-E0CACB55C75D}"/>
                </a:ext>
              </a:extLst>
            </p:cNvPr>
            <p:cNvSpPr txBox="1"/>
            <p:nvPr/>
          </p:nvSpPr>
          <p:spPr>
            <a:xfrm>
              <a:off x="7553488" y="4544779"/>
              <a:ext cx="2249976" cy="627864"/>
            </a:xfrm>
            <a:prstGeom prst="rect">
              <a:avLst/>
            </a:prstGeom>
            <a:noFill/>
            <a:ln>
              <a:noFill/>
            </a:ln>
          </p:spPr>
          <p:txBody>
            <a:bodyPr wrap="square" lIns="0" tIns="0" rIns="0" bIns="0" rtlCol="0">
              <a:spAutoFit/>
            </a:bodyPr>
            <a:lstStyle/>
            <a:p>
              <a:pPr defTabSz="932563">
                <a:defRPr/>
              </a:pPr>
              <a:r>
                <a:rPr lang="en-US" sz="4080">
                  <a:solidFill>
                    <a:srgbClr val="FFFFFF"/>
                  </a:solidFill>
                  <a:latin typeface="Segoe UI"/>
                </a:rPr>
                <a:t>Policies</a:t>
              </a:r>
            </a:p>
          </p:txBody>
        </p:sp>
      </p:grpSp>
      <p:grpSp>
        <p:nvGrpSpPr>
          <p:cNvPr id="19" name="Group 18">
            <a:extLst>
              <a:ext uri="{FF2B5EF4-FFF2-40B4-BE49-F238E27FC236}">
                <a16:creationId xmlns:a16="http://schemas.microsoft.com/office/drawing/2014/main" id="{A5E53A94-2646-4DCB-8566-BF34E1BFEC06}"/>
              </a:ext>
            </a:extLst>
          </p:cNvPr>
          <p:cNvGrpSpPr/>
          <p:nvPr/>
        </p:nvGrpSpPr>
        <p:grpSpPr>
          <a:xfrm>
            <a:off x="5070852" y="2407707"/>
            <a:ext cx="2294767" cy="2509657"/>
            <a:chOff x="4971011" y="2360712"/>
            <a:chExt cx="2249976" cy="2460671"/>
          </a:xfrm>
        </p:grpSpPr>
        <p:sp>
          <p:nvSpPr>
            <p:cNvPr id="18" name="Freeform: Shape 17">
              <a:extLst>
                <a:ext uri="{FF2B5EF4-FFF2-40B4-BE49-F238E27FC236}">
                  <a16:creationId xmlns:a16="http://schemas.microsoft.com/office/drawing/2014/main" id="{37403073-2692-4FF5-808A-4F48128B4B99}"/>
                </a:ext>
              </a:extLst>
            </p:cNvPr>
            <p:cNvSpPr/>
            <p:nvPr/>
          </p:nvSpPr>
          <p:spPr bwMode="auto">
            <a:xfrm>
              <a:off x="5018114" y="2360712"/>
              <a:ext cx="2155772" cy="2460671"/>
            </a:xfrm>
            <a:custGeom>
              <a:avLst/>
              <a:gdLst>
                <a:gd name="connsiteX0" fmla="*/ 1128922 w 2155772"/>
                <a:gd name="connsiteY0" fmla="*/ 0 h 2460671"/>
                <a:gd name="connsiteX1" fmla="*/ 1142399 w 2155772"/>
                <a:gd name="connsiteY1" fmla="*/ 8232 h 2460671"/>
                <a:gd name="connsiteX2" fmla="*/ 2155772 w 2155772"/>
                <a:gd name="connsiteY2" fmla="*/ 1924499 h 2460671"/>
                <a:gd name="connsiteX3" fmla="*/ 2151109 w 2155772"/>
                <a:gd name="connsiteY3" fmla="*/ 2072912 h 2460671"/>
                <a:gd name="connsiteX4" fmla="*/ 2139245 w 2155772"/>
                <a:gd name="connsiteY4" fmla="*/ 2198332 h 2460671"/>
                <a:gd name="connsiteX5" fmla="*/ 1972555 w 2155772"/>
                <a:gd name="connsiteY5" fmla="*/ 2279066 h 2460671"/>
                <a:gd name="connsiteX6" fmla="*/ 1077886 w 2155772"/>
                <a:gd name="connsiteY6" fmla="*/ 2460671 h 2460671"/>
                <a:gd name="connsiteX7" fmla="*/ 183218 w 2155772"/>
                <a:gd name="connsiteY7" fmla="*/ 2279066 h 2460671"/>
                <a:gd name="connsiteX8" fmla="*/ 10347 w 2155772"/>
                <a:gd name="connsiteY8" fmla="*/ 2195338 h 2460671"/>
                <a:gd name="connsiteX9" fmla="*/ 4664 w 2155772"/>
                <a:gd name="connsiteY9" fmla="*/ 2135258 h 2460671"/>
                <a:gd name="connsiteX10" fmla="*/ 0 w 2155772"/>
                <a:gd name="connsiteY10" fmla="*/ 1986845 h 2460671"/>
                <a:gd name="connsiteX11" fmla="*/ 1013374 w 2155772"/>
                <a:gd name="connsiteY11" fmla="*/ 70578 h 246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5772" h="2460671">
                  <a:moveTo>
                    <a:pt x="1128922" y="0"/>
                  </a:moveTo>
                  <a:lnTo>
                    <a:pt x="1142399" y="8232"/>
                  </a:lnTo>
                  <a:cubicBezTo>
                    <a:pt x="1753796" y="423525"/>
                    <a:pt x="2155772" y="1126814"/>
                    <a:pt x="2155772" y="1924499"/>
                  </a:cubicBezTo>
                  <a:cubicBezTo>
                    <a:pt x="2155772" y="1974355"/>
                    <a:pt x="2154202" y="2023841"/>
                    <a:pt x="2151109" y="2072912"/>
                  </a:cubicBezTo>
                  <a:lnTo>
                    <a:pt x="2139245" y="2198332"/>
                  </a:lnTo>
                  <a:lnTo>
                    <a:pt x="1972555" y="2279066"/>
                  </a:lnTo>
                  <a:cubicBezTo>
                    <a:pt x="1697569" y="2396006"/>
                    <a:pt x="1395239" y="2460671"/>
                    <a:pt x="1077886" y="2460671"/>
                  </a:cubicBezTo>
                  <a:cubicBezTo>
                    <a:pt x="760534" y="2460671"/>
                    <a:pt x="458203" y="2396006"/>
                    <a:pt x="183218" y="2279066"/>
                  </a:cubicBezTo>
                  <a:lnTo>
                    <a:pt x="10347" y="2195338"/>
                  </a:lnTo>
                  <a:lnTo>
                    <a:pt x="4664" y="2135258"/>
                  </a:lnTo>
                  <a:cubicBezTo>
                    <a:pt x="1571" y="2086187"/>
                    <a:pt x="0" y="2036701"/>
                    <a:pt x="0" y="1986845"/>
                  </a:cubicBezTo>
                  <a:cubicBezTo>
                    <a:pt x="0" y="1189160"/>
                    <a:pt x="401977" y="485871"/>
                    <a:pt x="1013374" y="70578"/>
                  </a:cubicBezTo>
                  <a:close/>
                </a:path>
              </a:pathLst>
            </a:cu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r" defTabSz="951028" fontAlgn="base">
                <a:spcBef>
                  <a:spcPct val="0"/>
                </a:spcBef>
                <a:spcAft>
                  <a:spcPct val="0"/>
                </a:spcAft>
                <a:defRPr/>
              </a:pPr>
              <a:endParaRPr lang="en-US" sz="489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1F9E35A-E69A-47EB-8780-40C6E036F558}"/>
                </a:ext>
              </a:extLst>
            </p:cNvPr>
            <p:cNvSpPr txBox="1"/>
            <p:nvPr/>
          </p:nvSpPr>
          <p:spPr>
            <a:xfrm>
              <a:off x="4971011" y="3591047"/>
              <a:ext cx="2249976" cy="549381"/>
            </a:xfrm>
            <a:prstGeom prst="rect">
              <a:avLst/>
            </a:prstGeom>
            <a:noFill/>
          </p:spPr>
          <p:txBody>
            <a:bodyPr wrap="square" lIns="0" tIns="0" rIns="0" bIns="0" rtlCol="0">
              <a:spAutoFit/>
            </a:bodyPr>
            <a:lstStyle/>
            <a:p>
              <a:pPr algn="ctr" defTabSz="932563">
                <a:defRPr/>
              </a:pPr>
              <a:r>
                <a:rPr lang="en-US" sz="3570">
                  <a:solidFill>
                    <a:srgbClr val="FFFFFF"/>
                  </a:solidFill>
                  <a:latin typeface="Segoe UI"/>
                </a:rPr>
                <a:t>Identity</a:t>
              </a:r>
            </a:p>
          </p:txBody>
        </p:sp>
      </p:grpSp>
      <p:sp>
        <p:nvSpPr>
          <p:cNvPr id="10" name="Rectangle 9">
            <a:extLst>
              <a:ext uri="{FF2B5EF4-FFF2-40B4-BE49-F238E27FC236}">
                <a16:creationId xmlns:a16="http://schemas.microsoft.com/office/drawing/2014/main" id="{4C041D0D-9C67-7748-936A-EEF180E0ACB6}"/>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pitchFamily="2" charset="0"/>
              </a:rPr>
              <a:t> </a:t>
            </a:r>
            <a:endParaRPr lang="en-US" dirty="0"/>
          </a:p>
        </p:txBody>
      </p:sp>
    </p:spTree>
    <p:extLst>
      <p:ext uri="{BB962C8B-B14F-4D97-AF65-F5344CB8AC3E}">
        <p14:creationId xmlns:p14="http://schemas.microsoft.com/office/powerpoint/2010/main" val="111209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B0DCEE2-87A7-48CB-A5A7-C82438FD613A}"/>
              </a:ext>
            </a:extLst>
          </p:cNvPr>
          <p:cNvSpPr/>
          <p:nvPr/>
        </p:nvSpPr>
        <p:spPr bwMode="auto">
          <a:xfrm>
            <a:off x="882" y="3281004"/>
            <a:ext cx="12434711" cy="2343305"/>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25" rIns="0" bIns="54825" numCol="1" rtlCol="0" anchor="ctr" anchorCtr="0" compatLnSpc="1">
            <a:prstTxWarp prst="textNoShape">
              <a:avLst/>
            </a:prstTxWarp>
          </a:bodyPr>
          <a:lstStyle/>
          <a:p>
            <a:pPr algn="ctr" defTabSz="1095906" fontAlgn="base">
              <a:spcBef>
                <a:spcPct val="0"/>
              </a:spcBef>
              <a:spcAft>
                <a:spcPct val="0"/>
              </a:spcAft>
            </a:pPr>
            <a:endParaRPr lang="en-US" sz="2353" kern="0" err="1">
              <a:solidFill>
                <a:srgbClr val="3C3C41"/>
              </a:solidFill>
              <a:latin typeface="Segoe UI Semilight"/>
            </a:endParaRPr>
          </a:p>
        </p:txBody>
      </p:sp>
      <p:sp>
        <p:nvSpPr>
          <p:cNvPr id="2" name="Title 1"/>
          <p:cNvSpPr>
            <a:spLocks noGrp="1"/>
          </p:cNvSpPr>
          <p:nvPr>
            <p:ph type="title"/>
          </p:nvPr>
        </p:nvSpPr>
        <p:spPr/>
        <p:txBody>
          <a:bodyPr/>
          <a:lstStyle/>
          <a:p>
            <a:r>
              <a:rPr lang="en-US"/>
              <a:t>Microsoft Identity Services</a:t>
            </a:r>
          </a:p>
        </p:txBody>
      </p:sp>
      <p:sp>
        <p:nvSpPr>
          <p:cNvPr id="126" name="Rectangle 125">
            <a:extLst>
              <a:ext uri="{FF2B5EF4-FFF2-40B4-BE49-F238E27FC236}">
                <a16:creationId xmlns:a16="http://schemas.microsoft.com/office/drawing/2014/main" id="{F12C88D2-8923-4F11-986E-7127E3D9C4F7}"/>
              </a:ext>
            </a:extLst>
          </p:cNvPr>
          <p:cNvSpPr/>
          <p:nvPr/>
        </p:nvSpPr>
        <p:spPr>
          <a:xfrm>
            <a:off x="600855" y="1117752"/>
            <a:ext cx="6457848" cy="478376"/>
          </a:xfrm>
          <a:prstGeom prst="rect">
            <a:avLst/>
          </a:prstGeom>
        </p:spPr>
        <p:txBody>
          <a:bodyPr wrap="none" lIns="0">
            <a:spAutoFit/>
          </a:bodyPr>
          <a:lstStyle/>
          <a:p>
            <a:r>
              <a:rPr lang="en-US" sz="2448">
                <a:solidFill>
                  <a:schemeClr val="accent1"/>
                </a:solidFill>
              </a:rPr>
              <a:t>Millions of organizations, billions of identities</a:t>
            </a:r>
          </a:p>
        </p:txBody>
      </p:sp>
      <p:grpSp>
        <p:nvGrpSpPr>
          <p:cNvPr id="15" name="Group 14">
            <a:extLst>
              <a:ext uri="{FF2B5EF4-FFF2-40B4-BE49-F238E27FC236}">
                <a16:creationId xmlns:a16="http://schemas.microsoft.com/office/drawing/2014/main" id="{5957A59D-4AEA-4B4B-92EE-FA64CD337737}"/>
              </a:ext>
            </a:extLst>
          </p:cNvPr>
          <p:cNvGrpSpPr/>
          <p:nvPr/>
        </p:nvGrpSpPr>
        <p:grpSpPr>
          <a:xfrm>
            <a:off x="600856" y="2434885"/>
            <a:ext cx="1763085" cy="2323980"/>
            <a:chOff x="588264" y="2097799"/>
            <a:chExt cx="1728672" cy="2278619"/>
          </a:xfrm>
        </p:grpSpPr>
        <p:sp>
          <p:nvSpPr>
            <p:cNvPr id="472" name="TextBox 471">
              <a:extLst>
                <a:ext uri="{FF2B5EF4-FFF2-40B4-BE49-F238E27FC236}">
                  <a16:creationId xmlns:a16="http://schemas.microsoft.com/office/drawing/2014/main" id="{AC161683-5E63-4920-8EA0-C399DF9C6ED7}"/>
                </a:ext>
              </a:extLst>
            </p:cNvPr>
            <p:cNvSpPr txBox="1"/>
            <p:nvPr/>
          </p:nvSpPr>
          <p:spPr>
            <a:xfrm>
              <a:off x="588264" y="4058061"/>
              <a:ext cx="1728672" cy="31835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identities</a:t>
              </a:r>
            </a:p>
          </p:txBody>
        </p:sp>
        <p:sp>
          <p:nvSpPr>
            <p:cNvPr id="488" name="TextBox 487">
              <a:extLst>
                <a:ext uri="{FF2B5EF4-FFF2-40B4-BE49-F238E27FC236}">
                  <a16:creationId xmlns:a16="http://schemas.microsoft.com/office/drawing/2014/main" id="{2534D3C6-D325-4916-9125-A634E6E36D36}"/>
                </a:ext>
              </a:extLst>
            </p:cNvPr>
            <p:cNvSpPr txBox="1"/>
            <p:nvPr/>
          </p:nvSpPr>
          <p:spPr>
            <a:xfrm>
              <a:off x="588264" y="3181452"/>
              <a:ext cx="1630556"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1.34</a:t>
              </a:r>
              <a:r>
                <a:rPr lang="en-US" sz="816" kern="0">
                  <a:ln w="3175">
                    <a:noFill/>
                  </a:ln>
                  <a:solidFill>
                    <a:srgbClr val="0078D7"/>
                  </a:solidFill>
                  <a:latin typeface="+mj-lt"/>
                  <a:cs typeface="Segoe UI" panose="020B0502040204020203" pitchFamily="34" charset="0"/>
                </a:rPr>
                <a:t> </a:t>
              </a:r>
              <a:r>
                <a:rPr lang="en-US" sz="2448" b="1" kern="0">
                  <a:ln w="3175">
                    <a:noFill/>
                  </a:ln>
                  <a:solidFill>
                    <a:srgbClr val="0078D7"/>
                  </a:solidFill>
                  <a:latin typeface="+mj-lt"/>
                  <a:cs typeface="Segoe UI" panose="020B0502040204020203" pitchFamily="34" charset="0"/>
                </a:rPr>
                <a:t>B</a:t>
              </a:r>
            </a:p>
          </p:txBody>
        </p:sp>
        <p:pic>
          <p:nvPicPr>
            <p:cNvPr id="38" name="Picture 37">
              <a:extLst>
                <a:ext uri="{FF2B5EF4-FFF2-40B4-BE49-F238E27FC236}">
                  <a16:creationId xmlns:a16="http://schemas.microsoft.com/office/drawing/2014/main" id="{359DF216-B7DA-4C87-A258-3ECD119011CF}"/>
                </a:ext>
              </a:extLst>
            </p:cNvPr>
            <p:cNvPicPr>
              <a:picLocks noChangeAspect="1"/>
            </p:cNvPicPr>
            <p:nvPr/>
          </p:nvPicPr>
          <p:blipFill>
            <a:blip r:embed="rId3"/>
            <a:stretch>
              <a:fillRect/>
            </a:stretch>
          </p:blipFill>
          <p:spPr>
            <a:xfrm>
              <a:off x="612646" y="2097799"/>
              <a:ext cx="545594" cy="545594"/>
            </a:xfrm>
            <a:prstGeom prst="rect">
              <a:avLst/>
            </a:prstGeom>
          </p:spPr>
        </p:pic>
      </p:grpSp>
      <p:grpSp>
        <p:nvGrpSpPr>
          <p:cNvPr id="19" name="Group 18">
            <a:extLst>
              <a:ext uri="{FF2B5EF4-FFF2-40B4-BE49-F238E27FC236}">
                <a16:creationId xmlns:a16="http://schemas.microsoft.com/office/drawing/2014/main" id="{ECED8A3E-DAFD-40C0-B815-E78DB90B085C}"/>
              </a:ext>
            </a:extLst>
          </p:cNvPr>
          <p:cNvGrpSpPr/>
          <p:nvPr/>
        </p:nvGrpSpPr>
        <p:grpSpPr>
          <a:xfrm>
            <a:off x="10305414" y="2422176"/>
            <a:ext cx="1763085" cy="3028258"/>
            <a:chOff x="10103400" y="2085338"/>
            <a:chExt cx="1728672" cy="2969150"/>
          </a:xfrm>
        </p:grpSpPr>
        <p:sp>
          <p:nvSpPr>
            <p:cNvPr id="154" name="TextBox 153">
              <a:extLst>
                <a:ext uri="{FF2B5EF4-FFF2-40B4-BE49-F238E27FC236}">
                  <a16:creationId xmlns:a16="http://schemas.microsoft.com/office/drawing/2014/main" id="{5D459363-B555-4403-AD07-A10B9261881E}"/>
                </a:ext>
              </a:extLst>
            </p:cNvPr>
            <p:cNvSpPr txBox="1"/>
            <p:nvPr/>
          </p:nvSpPr>
          <p:spPr>
            <a:xfrm>
              <a:off x="10103401" y="4058061"/>
              <a:ext cx="1527767" cy="99642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daily authentications &amp; authorizations</a:t>
              </a:r>
            </a:p>
          </p:txBody>
        </p:sp>
        <p:sp>
          <p:nvSpPr>
            <p:cNvPr id="41" name="TextBox 40">
              <a:extLst>
                <a:ext uri="{FF2B5EF4-FFF2-40B4-BE49-F238E27FC236}">
                  <a16:creationId xmlns:a16="http://schemas.microsoft.com/office/drawing/2014/main" id="{29CF3C90-2612-4212-9EAA-48C92676FB1A}"/>
                </a:ext>
              </a:extLst>
            </p:cNvPr>
            <p:cNvSpPr txBox="1"/>
            <p:nvPr/>
          </p:nvSpPr>
          <p:spPr>
            <a:xfrm>
              <a:off x="10103400" y="3181452"/>
              <a:ext cx="1728672"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45</a:t>
              </a:r>
              <a:r>
                <a:rPr lang="en-US" sz="2448" b="1" kern="0">
                  <a:ln w="3175">
                    <a:noFill/>
                  </a:ln>
                  <a:solidFill>
                    <a:srgbClr val="0078D7"/>
                  </a:solidFill>
                  <a:latin typeface="+mj-lt"/>
                  <a:cs typeface="Segoe UI" panose="020B0502040204020203" pitchFamily="34" charset="0"/>
                </a:rPr>
                <a:t>B</a:t>
              </a:r>
            </a:p>
          </p:txBody>
        </p:sp>
        <p:pic>
          <p:nvPicPr>
            <p:cNvPr id="43" name="Picture 42">
              <a:extLst>
                <a:ext uri="{FF2B5EF4-FFF2-40B4-BE49-F238E27FC236}">
                  <a16:creationId xmlns:a16="http://schemas.microsoft.com/office/drawing/2014/main" id="{988C465C-EDF4-4925-8BC3-B2CA080CE2CB}"/>
                </a:ext>
              </a:extLst>
            </p:cNvPr>
            <p:cNvPicPr>
              <a:picLocks noChangeAspect="1"/>
            </p:cNvPicPr>
            <p:nvPr/>
          </p:nvPicPr>
          <p:blipFill>
            <a:blip r:embed="rId4"/>
            <a:stretch>
              <a:fillRect/>
            </a:stretch>
          </p:blipFill>
          <p:spPr>
            <a:xfrm>
              <a:off x="10103400" y="2085338"/>
              <a:ext cx="570517" cy="570517"/>
            </a:xfrm>
            <a:prstGeom prst="rect">
              <a:avLst/>
            </a:prstGeom>
          </p:spPr>
        </p:pic>
      </p:grpSp>
      <p:grpSp>
        <p:nvGrpSpPr>
          <p:cNvPr id="18" name="Group 17">
            <a:extLst>
              <a:ext uri="{FF2B5EF4-FFF2-40B4-BE49-F238E27FC236}">
                <a16:creationId xmlns:a16="http://schemas.microsoft.com/office/drawing/2014/main" id="{3E11284D-CD57-4530-B5C5-9CE7A13AA7FD}"/>
              </a:ext>
            </a:extLst>
          </p:cNvPr>
          <p:cNvGrpSpPr/>
          <p:nvPr/>
        </p:nvGrpSpPr>
        <p:grpSpPr>
          <a:xfrm>
            <a:off x="7794460" y="2434885"/>
            <a:ext cx="1894051" cy="2323980"/>
            <a:chOff x="7641457" y="2097799"/>
            <a:chExt cx="1857081" cy="2278619"/>
          </a:xfrm>
        </p:grpSpPr>
        <p:sp>
          <p:nvSpPr>
            <p:cNvPr id="561" name="TextBox 560">
              <a:extLst>
                <a:ext uri="{FF2B5EF4-FFF2-40B4-BE49-F238E27FC236}">
                  <a16:creationId xmlns:a16="http://schemas.microsoft.com/office/drawing/2014/main" id="{84338B90-C04F-4705-A770-4D672AA79DCD}"/>
                </a:ext>
              </a:extLst>
            </p:cNvPr>
            <p:cNvSpPr txBox="1"/>
            <p:nvPr/>
          </p:nvSpPr>
          <p:spPr>
            <a:xfrm>
              <a:off x="7678034" y="4058061"/>
              <a:ext cx="1728671" cy="318357"/>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organizations</a:t>
              </a:r>
            </a:p>
          </p:txBody>
        </p:sp>
        <p:sp>
          <p:nvSpPr>
            <p:cNvPr id="562" name="TextBox 561">
              <a:extLst>
                <a:ext uri="{FF2B5EF4-FFF2-40B4-BE49-F238E27FC236}">
                  <a16:creationId xmlns:a16="http://schemas.microsoft.com/office/drawing/2014/main" id="{A834B9C1-3913-4B8F-B14C-3F92A5C3A6DD}"/>
                </a:ext>
              </a:extLst>
            </p:cNvPr>
            <p:cNvSpPr txBox="1"/>
            <p:nvPr/>
          </p:nvSpPr>
          <p:spPr>
            <a:xfrm>
              <a:off x="7678034" y="3181452"/>
              <a:ext cx="1820504"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22.5</a:t>
              </a:r>
              <a:r>
                <a:rPr lang="en-US" sz="2448" b="1" kern="0">
                  <a:ln w="3175">
                    <a:noFill/>
                  </a:ln>
                  <a:solidFill>
                    <a:srgbClr val="0078D7"/>
                  </a:solidFill>
                  <a:latin typeface="+mj-lt"/>
                  <a:cs typeface="Segoe UI" panose="020B0502040204020203" pitchFamily="34" charset="0"/>
                </a:rPr>
                <a:t>M</a:t>
              </a:r>
            </a:p>
          </p:txBody>
        </p:sp>
        <p:pic>
          <p:nvPicPr>
            <p:cNvPr id="44" name="Picture 43">
              <a:extLst>
                <a:ext uri="{FF2B5EF4-FFF2-40B4-BE49-F238E27FC236}">
                  <a16:creationId xmlns:a16="http://schemas.microsoft.com/office/drawing/2014/main" id="{29BE3C2E-0638-47F0-927A-1FE0D136575B}"/>
                </a:ext>
              </a:extLst>
            </p:cNvPr>
            <p:cNvPicPr>
              <a:picLocks noChangeAspect="1"/>
            </p:cNvPicPr>
            <p:nvPr/>
          </p:nvPicPr>
          <p:blipFill>
            <a:blip r:embed="rId5"/>
            <a:stretch>
              <a:fillRect/>
            </a:stretch>
          </p:blipFill>
          <p:spPr>
            <a:xfrm>
              <a:off x="7641457" y="2097799"/>
              <a:ext cx="545594" cy="545594"/>
            </a:xfrm>
            <a:prstGeom prst="rect">
              <a:avLst/>
            </a:prstGeom>
          </p:spPr>
        </p:pic>
      </p:grpSp>
      <p:grpSp>
        <p:nvGrpSpPr>
          <p:cNvPr id="6" name="Group 5">
            <a:extLst>
              <a:ext uri="{FF2B5EF4-FFF2-40B4-BE49-F238E27FC236}">
                <a16:creationId xmlns:a16="http://schemas.microsoft.com/office/drawing/2014/main" id="{64CB095C-009E-42C6-A8AC-55CAA626BD57}"/>
              </a:ext>
            </a:extLst>
          </p:cNvPr>
          <p:cNvGrpSpPr/>
          <p:nvPr/>
        </p:nvGrpSpPr>
        <p:grpSpPr>
          <a:xfrm>
            <a:off x="5384937" y="2290578"/>
            <a:ext cx="1792621" cy="2929333"/>
            <a:chOff x="5278965" y="2245869"/>
            <a:chExt cx="1757631" cy="2872156"/>
          </a:xfrm>
        </p:grpSpPr>
        <p:pic>
          <p:nvPicPr>
            <p:cNvPr id="34" name="Picture 33">
              <a:extLst>
                <a:ext uri="{FF2B5EF4-FFF2-40B4-BE49-F238E27FC236}">
                  <a16:creationId xmlns:a16="http://schemas.microsoft.com/office/drawing/2014/main" id="{035F7BC7-4265-42DD-A78B-75540322DE0B}"/>
                </a:ext>
              </a:extLst>
            </p:cNvPr>
            <p:cNvPicPr>
              <a:picLocks noChangeAspect="1"/>
            </p:cNvPicPr>
            <p:nvPr/>
          </p:nvPicPr>
          <p:blipFill>
            <a:blip r:embed="rId6"/>
            <a:stretch>
              <a:fillRect/>
            </a:stretch>
          </p:blipFill>
          <p:spPr>
            <a:xfrm>
              <a:off x="5278965" y="2245869"/>
              <a:ext cx="699548" cy="699546"/>
            </a:xfrm>
            <a:prstGeom prst="rect">
              <a:avLst/>
            </a:prstGeom>
          </p:spPr>
        </p:pic>
        <p:sp>
          <p:nvSpPr>
            <p:cNvPr id="156" name="TextBox 155">
              <a:extLst>
                <a:ext uri="{FF2B5EF4-FFF2-40B4-BE49-F238E27FC236}">
                  <a16:creationId xmlns:a16="http://schemas.microsoft.com/office/drawing/2014/main" id="{5ECE2E19-9863-475B-9251-07ED65538B7F}"/>
                </a:ext>
              </a:extLst>
            </p:cNvPr>
            <p:cNvSpPr txBox="1"/>
            <p:nvPr/>
          </p:nvSpPr>
          <p:spPr>
            <a:xfrm>
              <a:off x="5307925" y="4347621"/>
              <a:ext cx="1341177" cy="770404"/>
            </a:xfrm>
            <a:prstGeom prst="rect">
              <a:avLst/>
            </a:prstGeom>
            <a:noFill/>
          </p:spPr>
          <p:txBody>
            <a:bodyPr wrap="square" lIns="0" rIns="93260"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pPr algn="l"/>
              <a:r>
                <a:rPr lang="en-US" sz="1632">
                  <a:solidFill>
                    <a:schemeClr val="tx1"/>
                  </a:solidFill>
                </a:rPr>
                <a:t>Azure AD</a:t>
              </a:r>
            </a:p>
            <a:p>
              <a:pPr algn="l"/>
              <a:r>
                <a:rPr lang="en-US" sz="1632">
                  <a:solidFill>
                    <a:schemeClr val="tx1"/>
                  </a:solidFill>
                </a:rPr>
                <a:t>Monthly Active Users</a:t>
              </a:r>
            </a:p>
          </p:txBody>
        </p:sp>
        <p:sp>
          <p:nvSpPr>
            <p:cNvPr id="157" name="TextBox 156">
              <a:extLst>
                <a:ext uri="{FF2B5EF4-FFF2-40B4-BE49-F238E27FC236}">
                  <a16:creationId xmlns:a16="http://schemas.microsoft.com/office/drawing/2014/main" id="{CEC6C2CC-5BA8-49A0-BF19-498AF3D1EDC5}"/>
                </a:ext>
              </a:extLst>
            </p:cNvPr>
            <p:cNvSpPr txBox="1"/>
            <p:nvPr/>
          </p:nvSpPr>
          <p:spPr>
            <a:xfrm>
              <a:off x="5307925" y="3471012"/>
              <a:ext cx="1728671" cy="855042"/>
            </a:xfrm>
            <a:prstGeom prst="rect">
              <a:avLst/>
            </a:prstGeom>
            <a:noFill/>
          </p:spPr>
          <p:txBody>
            <a:bodyPr wrap="square" lIns="0" rIns="93260" rtlCol="0">
              <a:spAutoFit/>
            </a:bodyPr>
            <a:lstStyle/>
            <a:p>
              <a:pPr defTabSz="950882">
                <a:lnSpc>
                  <a:spcPct val="90000"/>
                </a:lnSpc>
                <a:defRPr/>
              </a:pPr>
              <a:r>
                <a:rPr lang="en-US" sz="5507" kern="0">
                  <a:ln w="3175">
                    <a:noFill/>
                  </a:ln>
                  <a:solidFill>
                    <a:srgbClr val="0078D7"/>
                  </a:solidFill>
                  <a:latin typeface="+mj-lt"/>
                  <a:cs typeface="Segoe UI" panose="020B0502040204020203" pitchFamily="34" charset="0"/>
                </a:rPr>
                <a:t>246</a:t>
              </a:r>
              <a:r>
                <a:rPr lang="en-US" sz="816" kern="0">
                  <a:ln w="3175">
                    <a:noFill/>
                  </a:ln>
                  <a:solidFill>
                    <a:srgbClr val="0078D7"/>
                  </a:solidFill>
                  <a:latin typeface="+mj-lt"/>
                  <a:cs typeface="Segoe UI" panose="020B0502040204020203" pitchFamily="34" charset="0"/>
                </a:rPr>
                <a:t> </a:t>
              </a:r>
              <a:r>
                <a:rPr lang="en-US" sz="2448" b="1" kern="0">
                  <a:ln w="3175">
                    <a:noFill/>
                  </a:ln>
                  <a:solidFill>
                    <a:srgbClr val="0078D7"/>
                  </a:solidFill>
                  <a:latin typeface="+mj-lt"/>
                  <a:cs typeface="Segoe UI" panose="020B0502040204020203" pitchFamily="34" charset="0"/>
                </a:rPr>
                <a:t>M</a:t>
              </a:r>
            </a:p>
          </p:txBody>
        </p:sp>
      </p:grpSp>
      <p:grpSp>
        <p:nvGrpSpPr>
          <p:cNvPr id="3" name="Group 2">
            <a:extLst>
              <a:ext uri="{FF2B5EF4-FFF2-40B4-BE49-F238E27FC236}">
                <a16:creationId xmlns:a16="http://schemas.microsoft.com/office/drawing/2014/main" id="{96CE287E-0A25-41FE-86BB-CCF10BCF3EBE}"/>
              </a:ext>
            </a:extLst>
          </p:cNvPr>
          <p:cNvGrpSpPr/>
          <p:nvPr/>
        </p:nvGrpSpPr>
        <p:grpSpPr>
          <a:xfrm>
            <a:off x="3015893" y="2514139"/>
            <a:ext cx="1781679" cy="2705773"/>
            <a:chOff x="2956161" y="2465066"/>
            <a:chExt cx="1746903" cy="2652959"/>
          </a:xfrm>
        </p:grpSpPr>
        <p:sp>
          <p:nvSpPr>
            <p:cNvPr id="152" name="TextBox 151">
              <a:extLst>
                <a:ext uri="{FF2B5EF4-FFF2-40B4-BE49-F238E27FC236}">
                  <a16:creationId xmlns:a16="http://schemas.microsoft.com/office/drawing/2014/main" id="{17B8A6CF-A96E-4F5E-938A-346B3F550B83}"/>
                </a:ext>
              </a:extLst>
            </p:cNvPr>
            <p:cNvSpPr txBox="1"/>
            <p:nvPr/>
          </p:nvSpPr>
          <p:spPr>
            <a:xfrm>
              <a:off x="2974392" y="4347621"/>
              <a:ext cx="1728672" cy="770404"/>
            </a:xfrm>
            <a:prstGeom prst="rect">
              <a:avLst/>
            </a:prstGeom>
            <a:noFill/>
          </p:spPr>
          <p:txBody>
            <a:bodyPr wrap="square" lIns="0" rIns="93260" rtlCol="0">
              <a:spAutoFit/>
            </a:bodyPr>
            <a:lstStyle/>
            <a:p>
              <a:pPr defTabSz="950882">
                <a:lnSpc>
                  <a:spcPct val="90000"/>
                </a:lnSpc>
                <a:defRPr/>
              </a:pPr>
              <a:r>
                <a:rPr lang="en-US" sz="1632">
                  <a:latin typeface="Segoe UI" panose="020B0502040204020203" pitchFamily="34" charset="0"/>
                  <a:cs typeface="Segoe UI" panose="020B0502040204020203" pitchFamily="34" charset="0"/>
                </a:rPr>
                <a:t>Microsoft Account Monthly Active Users</a:t>
              </a:r>
            </a:p>
          </p:txBody>
        </p:sp>
        <p:sp>
          <p:nvSpPr>
            <p:cNvPr id="153" name="TextBox 152">
              <a:extLst>
                <a:ext uri="{FF2B5EF4-FFF2-40B4-BE49-F238E27FC236}">
                  <a16:creationId xmlns:a16="http://schemas.microsoft.com/office/drawing/2014/main" id="{7C826278-94EB-4AF0-8AF9-75ACEF7EDCB2}"/>
                </a:ext>
              </a:extLst>
            </p:cNvPr>
            <p:cNvSpPr txBox="1"/>
            <p:nvPr/>
          </p:nvSpPr>
          <p:spPr>
            <a:xfrm>
              <a:off x="2974391" y="3471012"/>
              <a:ext cx="1728672" cy="855042"/>
            </a:xfrm>
            <a:prstGeom prst="rect">
              <a:avLst/>
            </a:prstGeom>
            <a:noFill/>
          </p:spPr>
          <p:txBody>
            <a:bodyPr wrap="square" lIns="0" rIns="93260" rtlCol="0">
              <a:spAutoFit/>
            </a:bodyPr>
            <a:lstStyle/>
            <a:p>
              <a:pPr defTabSz="950882">
                <a:lnSpc>
                  <a:spcPct val="90000"/>
                </a:lnSpc>
                <a:defRPr/>
              </a:pPr>
              <a:r>
                <a:rPr lang="en-US" sz="5507" b="1" kern="0">
                  <a:ln w="3175">
                    <a:noFill/>
                  </a:ln>
                  <a:solidFill>
                    <a:srgbClr val="0078D7"/>
                  </a:solidFill>
                  <a:latin typeface="+mj-lt"/>
                  <a:cs typeface="Segoe UI" panose="020B0502040204020203" pitchFamily="34" charset="0"/>
                </a:rPr>
                <a:t>844</a:t>
              </a:r>
              <a:r>
                <a:rPr lang="en-US" sz="2448" b="1" kern="0">
                  <a:ln w="3175">
                    <a:noFill/>
                  </a:ln>
                  <a:solidFill>
                    <a:srgbClr val="0078D7"/>
                  </a:solidFill>
                  <a:latin typeface="+mj-lt"/>
                  <a:cs typeface="Segoe UI" panose="020B0502040204020203" pitchFamily="34" charset="0"/>
                </a:rPr>
                <a:t>M</a:t>
              </a:r>
            </a:p>
          </p:txBody>
        </p:sp>
        <p:grpSp>
          <p:nvGrpSpPr>
            <p:cNvPr id="5" name="Group 4">
              <a:extLst>
                <a:ext uri="{FF2B5EF4-FFF2-40B4-BE49-F238E27FC236}">
                  <a16:creationId xmlns:a16="http://schemas.microsoft.com/office/drawing/2014/main" id="{593BC779-A09E-48BD-A7EA-CC106D790C27}"/>
                </a:ext>
              </a:extLst>
            </p:cNvPr>
            <p:cNvGrpSpPr/>
            <p:nvPr/>
          </p:nvGrpSpPr>
          <p:grpSpPr>
            <a:xfrm>
              <a:off x="2956161" y="2465066"/>
              <a:ext cx="630820" cy="443278"/>
              <a:chOff x="8652190" y="4780075"/>
              <a:chExt cx="260253" cy="182880"/>
            </a:xfrm>
          </p:grpSpPr>
          <p:grpSp>
            <p:nvGrpSpPr>
              <p:cNvPr id="28" name="Group 27">
                <a:extLst>
                  <a:ext uri="{FF2B5EF4-FFF2-40B4-BE49-F238E27FC236}">
                    <a16:creationId xmlns:a16="http://schemas.microsoft.com/office/drawing/2014/main" id="{BD1B988E-EFDE-4A7C-BB5B-0D5F66C1E8FF}"/>
                  </a:ext>
                </a:extLst>
              </p:cNvPr>
              <p:cNvGrpSpPr>
                <a:grpSpLocks noChangeAspect="1"/>
              </p:cNvGrpSpPr>
              <p:nvPr/>
            </p:nvGrpSpPr>
            <p:grpSpPr>
              <a:xfrm>
                <a:off x="8766295" y="4780075"/>
                <a:ext cx="146148" cy="182880"/>
                <a:chOff x="10174288" y="2951163"/>
                <a:chExt cx="296863" cy="371476"/>
              </a:xfrm>
            </p:grpSpPr>
            <p:sp>
              <p:nvSpPr>
                <p:cNvPr id="29" name="Oval 6">
                  <a:extLst>
                    <a:ext uri="{FF2B5EF4-FFF2-40B4-BE49-F238E27FC236}">
                      <a16:creationId xmlns:a16="http://schemas.microsoft.com/office/drawing/2014/main" id="{47D1A499-F6AF-40FF-B7EB-39FCAFBC2C38}"/>
                    </a:ext>
                  </a:extLst>
                </p:cNvPr>
                <p:cNvSpPr>
                  <a:spLocks noChangeArrowheads="1"/>
                </p:cNvSpPr>
                <p:nvPr/>
              </p:nvSpPr>
              <p:spPr bwMode="auto">
                <a:xfrm>
                  <a:off x="10239376" y="2951163"/>
                  <a:ext cx="166688" cy="1682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0" name="Freeform 7">
                  <a:extLst>
                    <a:ext uri="{FF2B5EF4-FFF2-40B4-BE49-F238E27FC236}">
                      <a16:creationId xmlns:a16="http://schemas.microsoft.com/office/drawing/2014/main" id="{8838A2CA-FF4C-4D31-85D9-F5E3705BC3BC}"/>
                    </a:ext>
                  </a:extLst>
                </p:cNvPr>
                <p:cNvSpPr>
                  <a:spLocks/>
                </p:cNvSpPr>
                <p:nvPr/>
              </p:nvSpPr>
              <p:spPr bwMode="auto">
                <a:xfrm>
                  <a:off x="10174288" y="3155951"/>
                  <a:ext cx="296863" cy="166688"/>
                </a:xfrm>
                <a:custGeom>
                  <a:avLst/>
                  <a:gdLst>
                    <a:gd name="T0" fmla="*/ 341 w 682"/>
                    <a:gd name="T1" fmla="*/ 0 h 384"/>
                    <a:gd name="T2" fmla="*/ 341 w 682"/>
                    <a:gd name="T3" fmla="*/ 0 h 384"/>
                    <a:gd name="T4" fmla="*/ 682 w 682"/>
                    <a:gd name="T5" fmla="*/ 341 h 384"/>
                    <a:gd name="T6" fmla="*/ 682 w 682"/>
                    <a:gd name="T7" fmla="*/ 384 h 384"/>
                    <a:gd name="T8" fmla="*/ 0 w 682"/>
                    <a:gd name="T9" fmla="*/ 384 h 384"/>
                    <a:gd name="T10" fmla="*/ 0 w 682"/>
                    <a:gd name="T11" fmla="*/ 341 h 384"/>
                    <a:gd name="T12" fmla="*/ 341 w 682"/>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2" h="384">
                      <a:moveTo>
                        <a:pt x="341" y="0"/>
                      </a:moveTo>
                      <a:cubicBezTo>
                        <a:pt x="341" y="0"/>
                        <a:pt x="341" y="0"/>
                        <a:pt x="341" y="0"/>
                      </a:cubicBezTo>
                      <a:cubicBezTo>
                        <a:pt x="530" y="0"/>
                        <a:pt x="682" y="153"/>
                        <a:pt x="682" y="341"/>
                      </a:cubicBezTo>
                      <a:cubicBezTo>
                        <a:pt x="682" y="384"/>
                        <a:pt x="682" y="384"/>
                        <a:pt x="682" y="384"/>
                      </a:cubicBezTo>
                      <a:cubicBezTo>
                        <a:pt x="0" y="384"/>
                        <a:pt x="0" y="384"/>
                        <a:pt x="0" y="384"/>
                      </a:cubicBezTo>
                      <a:cubicBezTo>
                        <a:pt x="0" y="341"/>
                        <a:pt x="0" y="341"/>
                        <a:pt x="0" y="341"/>
                      </a:cubicBezTo>
                      <a:cubicBezTo>
                        <a:pt x="0" y="153"/>
                        <a:pt x="153"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nvGrpSpPr>
              <p:cNvPr id="31" name="Group 30">
                <a:extLst>
                  <a:ext uri="{FF2B5EF4-FFF2-40B4-BE49-F238E27FC236}">
                    <a16:creationId xmlns:a16="http://schemas.microsoft.com/office/drawing/2014/main" id="{243A53AB-0A1B-4688-AC40-4613122947C5}"/>
                  </a:ext>
                </a:extLst>
              </p:cNvPr>
              <p:cNvGrpSpPr>
                <a:grpSpLocks noChangeAspect="1"/>
              </p:cNvGrpSpPr>
              <p:nvPr/>
            </p:nvGrpSpPr>
            <p:grpSpPr>
              <a:xfrm>
                <a:off x="8652190" y="4780075"/>
                <a:ext cx="146148" cy="182880"/>
                <a:chOff x="10471151" y="2728913"/>
                <a:chExt cx="296863" cy="371476"/>
              </a:xfrm>
            </p:grpSpPr>
            <p:sp>
              <p:nvSpPr>
                <p:cNvPr id="32" name="Oval 5">
                  <a:extLst>
                    <a:ext uri="{FF2B5EF4-FFF2-40B4-BE49-F238E27FC236}">
                      <a16:creationId xmlns:a16="http://schemas.microsoft.com/office/drawing/2014/main" id="{75E80378-7B2C-46F3-AFAC-281131C324C3}"/>
                    </a:ext>
                  </a:extLst>
                </p:cNvPr>
                <p:cNvSpPr>
                  <a:spLocks noChangeArrowheads="1"/>
                </p:cNvSpPr>
                <p:nvPr/>
              </p:nvSpPr>
              <p:spPr bwMode="auto">
                <a:xfrm>
                  <a:off x="10536238" y="2728913"/>
                  <a:ext cx="166688" cy="1666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8">
                  <a:extLst>
                    <a:ext uri="{FF2B5EF4-FFF2-40B4-BE49-F238E27FC236}">
                      <a16:creationId xmlns:a16="http://schemas.microsoft.com/office/drawing/2014/main" id="{49E8EBA1-300C-414C-BB3F-5C2F0AD59D7C}"/>
                    </a:ext>
                  </a:extLst>
                </p:cNvPr>
                <p:cNvSpPr>
                  <a:spLocks/>
                </p:cNvSpPr>
                <p:nvPr/>
              </p:nvSpPr>
              <p:spPr bwMode="auto">
                <a:xfrm>
                  <a:off x="10471151" y="2933701"/>
                  <a:ext cx="296863" cy="166688"/>
                </a:xfrm>
                <a:custGeom>
                  <a:avLst/>
                  <a:gdLst>
                    <a:gd name="T0" fmla="*/ 342 w 683"/>
                    <a:gd name="T1" fmla="*/ 0 h 384"/>
                    <a:gd name="T2" fmla="*/ 342 w 683"/>
                    <a:gd name="T3" fmla="*/ 0 h 384"/>
                    <a:gd name="T4" fmla="*/ 683 w 683"/>
                    <a:gd name="T5" fmla="*/ 341 h 384"/>
                    <a:gd name="T6" fmla="*/ 683 w 683"/>
                    <a:gd name="T7" fmla="*/ 384 h 384"/>
                    <a:gd name="T8" fmla="*/ 0 w 683"/>
                    <a:gd name="T9" fmla="*/ 384 h 384"/>
                    <a:gd name="T10" fmla="*/ 0 w 683"/>
                    <a:gd name="T11" fmla="*/ 341 h 384"/>
                    <a:gd name="T12" fmla="*/ 342 w 683"/>
                    <a:gd name="T13" fmla="*/ 0 h 384"/>
                  </a:gdLst>
                  <a:ahLst/>
                  <a:cxnLst>
                    <a:cxn ang="0">
                      <a:pos x="T0" y="T1"/>
                    </a:cxn>
                    <a:cxn ang="0">
                      <a:pos x="T2" y="T3"/>
                    </a:cxn>
                    <a:cxn ang="0">
                      <a:pos x="T4" y="T5"/>
                    </a:cxn>
                    <a:cxn ang="0">
                      <a:pos x="T6" y="T7"/>
                    </a:cxn>
                    <a:cxn ang="0">
                      <a:pos x="T8" y="T9"/>
                    </a:cxn>
                    <a:cxn ang="0">
                      <a:pos x="T10" y="T11"/>
                    </a:cxn>
                    <a:cxn ang="0">
                      <a:pos x="T12" y="T13"/>
                    </a:cxn>
                  </a:cxnLst>
                  <a:rect l="0" t="0" r="r" b="b"/>
                  <a:pathLst>
                    <a:path w="683" h="384">
                      <a:moveTo>
                        <a:pt x="342" y="0"/>
                      </a:moveTo>
                      <a:cubicBezTo>
                        <a:pt x="342" y="0"/>
                        <a:pt x="342" y="0"/>
                        <a:pt x="342" y="0"/>
                      </a:cubicBezTo>
                      <a:cubicBezTo>
                        <a:pt x="530" y="0"/>
                        <a:pt x="683" y="153"/>
                        <a:pt x="683" y="341"/>
                      </a:cubicBezTo>
                      <a:cubicBezTo>
                        <a:pt x="683" y="384"/>
                        <a:pt x="683" y="384"/>
                        <a:pt x="683" y="384"/>
                      </a:cubicBezTo>
                      <a:cubicBezTo>
                        <a:pt x="0" y="384"/>
                        <a:pt x="0" y="384"/>
                        <a:pt x="0" y="384"/>
                      </a:cubicBezTo>
                      <a:cubicBezTo>
                        <a:pt x="0" y="341"/>
                        <a:pt x="0" y="341"/>
                        <a:pt x="0" y="341"/>
                      </a:cubicBezTo>
                      <a:cubicBezTo>
                        <a:pt x="0" y="153"/>
                        <a:pt x="153" y="0"/>
                        <a:pt x="34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sp>
        <p:nvSpPr>
          <p:cNvPr id="35" name="Rectangle 34">
            <a:extLst>
              <a:ext uri="{FF2B5EF4-FFF2-40B4-BE49-F238E27FC236}">
                <a16:creationId xmlns:a16="http://schemas.microsoft.com/office/drawing/2014/main" id="{DE3A29F7-FD7C-4A3E-86E6-0F0CA7901DE5}"/>
              </a:ext>
            </a:extLst>
          </p:cNvPr>
          <p:cNvSpPr/>
          <p:nvPr/>
        </p:nvSpPr>
        <p:spPr>
          <a:xfrm>
            <a:off x="11136708" y="6600367"/>
            <a:ext cx="1246132" cy="318286"/>
          </a:xfrm>
          <a:prstGeom prst="rect">
            <a:avLst/>
          </a:prstGeom>
        </p:spPr>
        <p:txBody>
          <a:bodyPr wrap="none">
            <a:spAutoFit/>
          </a:bodyPr>
          <a:lstStyle/>
          <a:p>
            <a:r>
              <a:rPr lang="en-US" sz="1428"/>
              <a:t>Sep 14, 2019</a:t>
            </a:r>
          </a:p>
        </p:txBody>
      </p:sp>
    </p:spTree>
    <p:extLst>
      <p:ext uri="{BB962C8B-B14F-4D97-AF65-F5344CB8AC3E}">
        <p14:creationId xmlns:p14="http://schemas.microsoft.com/office/powerpoint/2010/main" val="352973897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1+#ppt_w/2"/>
                                          </p:val>
                                        </p:tav>
                                        <p:tav tm="100000">
                                          <p:val>
                                            <p:strVal val="#ppt_x"/>
                                          </p:val>
                                        </p:tav>
                                      </p:tavLst>
                                    </p:anim>
                                    <p:anim calcmode="lin" valueType="num">
                                      <p:cBhvr additive="base">
                                        <p:cTn id="20" dur="75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1+#ppt_w/2"/>
                                          </p:val>
                                        </p:tav>
                                        <p:tav tm="100000">
                                          <p:val>
                                            <p:strVal val="#ppt_x"/>
                                          </p:val>
                                        </p:tav>
                                      </p:tavLst>
                                    </p:anim>
                                    <p:anim calcmode="lin" valueType="num">
                                      <p:cBhvr additive="base">
                                        <p:cTn id="24" dur="75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07">
            <a:extLst>
              <a:ext uri="{FF2B5EF4-FFF2-40B4-BE49-F238E27FC236}">
                <a16:creationId xmlns:a16="http://schemas.microsoft.com/office/drawing/2014/main" id="{3DFB7B86-BD07-4A5F-931B-3E05031ECD2B}"/>
              </a:ext>
            </a:extLst>
          </p:cNvPr>
          <p:cNvGrpSpPr>
            <a:grpSpLocks noChangeAspect="1"/>
          </p:cNvGrpSpPr>
          <p:nvPr/>
        </p:nvGrpSpPr>
        <p:grpSpPr bwMode="auto">
          <a:xfrm>
            <a:off x="1087775" y="1457193"/>
            <a:ext cx="2417443" cy="5237799"/>
            <a:chOff x="3860" y="2040"/>
            <a:chExt cx="150" cy="325"/>
          </a:xfrm>
          <a:noFill/>
        </p:grpSpPr>
        <p:sp>
          <p:nvSpPr>
            <p:cNvPr id="27" name="Rectangle 208">
              <a:extLst>
                <a:ext uri="{FF2B5EF4-FFF2-40B4-BE49-F238E27FC236}">
                  <a16:creationId xmlns:a16="http://schemas.microsoft.com/office/drawing/2014/main" id="{31CB0E78-E170-443E-A686-D50E0CACEA0F}"/>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2" name="Freeform 211">
              <a:extLst>
                <a:ext uri="{FF2B5EF4-FFF2-40B4-BE49-F238E27FC236}">
                  <a16:creationId xmlns:a16="http://schemas.microsoft.com/office/drawing/2014/main" id="{3FE56F62-3463-40B3-9142-358AF1C4C115}"/>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3" name="Rectangle 212">
              <a:extLst>
                <a:ext uri="{FF2B5EF4-FFF2-40B4-BE49-F238E27FC236}">
                  <a16:creationId xmlns:a16="http://schemas.microsoft.com/office/drawing/2014/main" id="{DC627BFB-4FF7-4411-9801-7C8F4042ED6C}"/>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4" name="Rectangle 213">
              <a:extLst>
                <a:ext uri="{FF2B5EF4-FFF2-40B4-BE49-F238E27FC236}">
                  <a16:creationId xmlns:a16="http://schemas.microsoft.com/office/drawing/2014/main" id="{39702320-244C-4A33-8880-BB44F222B175}"/>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5" name="Rectangle 214">
              <a:extLst>
                <a:ext uri="{FF2B5EF4-FFF2-40B4-BE49-F238E27FC236}">
                  <a16:creationId xmlns:a16="http://schemas.microsoft.com/office/drawing/2014/main" id="{88C3510E-4AAD-4944-B7D2-11D90CE25765}"/>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6" name="Rectangle 215">
              <a:extLst>
                <a:ext uri="{FF2B5EF4-FFF2-40B4-BE49-F238E27FC236}">
                  <a16:creationId xmlns:a16="http://schemas.microsoft.com/office/drawing/2014/main" id="{81104053-27FE-4102-B6A2-681936CD7F41}"/>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7" name="Rectangle 216">
              <a:extLst>
                <a:ext uri="{FF2B5EF4-FFF2-40B4-BE49-F238E27FC236}">
                  <a16:creationId xmlns:a16="http://schemas.microsoft.com/office/drawing/2014/main" id="{5DE653E5-67B2-439F-B73B-7173126FF264}"/>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8" name="Rectangle 217">
              <a:extLst>
                <a:ext uri="{FF2B5EF4-FFF2-40B4-BE49-F238E27FC236}">
                  <a16:creationId xmlns:a16="http://schemas.microsoft.com/office/drawing/2014/main" id="{BD0B9257-4F49-4F5C-A42C-EAA690E6139E}"/>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39" name="Rectangle 218">
              <a:extLst>
                <a:ext uri="{FF2B5EF4-FFF2-40B4-BE49-F238E27FC236}">
                  <a16:creationId xmlns:a16="http://schemas.microsoft.com/office/drawing/2014/main" id="{52307AC8-B24C-4B70-BAF8-0A2B318BC524}"/>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0" name="Rectangle 219">
              <a:extLst>
                <a:ext uri="{FF2B5EF4-FFF2-40B4-BE49-F238E27FC236}">
                  <a16:creationId xmlns:a16="http://schemas.microsoft.com/office/drawing/2014/main" id="{6A9F2845-7972-4CE1-B9BF-5798AF51F72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1" name="Rectangle 220">
              <a:extLst>
                <a:ext uri="{FF2B5EF4-FFF2-40B4-BE49-F238E27FC236}">
                  <a16:creationId xmlns:a16="http://schemas.microsoft.com/office/drawing/2014/main" id="{611BA7D8-1A81-4998-BB90-60BB3EF9BDB2}"/>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2" name="Rectangle 221">
              <a:extLst>
                <a:ext uri="{FF2B5EF4-FFF2-40B4-BE49-F238E27FC236}">
                  <a16:creationId xmlns:a16="http://schemas.microsoft.com/office/drawing/2014/main" id="{694099BE-1711-4C8F-9E3F-DC3C47E83837}"/>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3" name="Rectangle 222">
              <a:extLst>
                <a:ext uri="{FF2B5EF4-FFF2-40B4-BE49-F238E27FC236}">
                  <a16:creationId xmlns:a16="http://schemas.microsoft.com/office/drawing/2014/main" id="{38AC7296-942F-440A-B2E1-DC51B1A227C4}"/>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4" name="Rectangle 223">
              <a:extLst>
                <a:ext uri="{FF2B5EF4-FFF2-40B4-BE49-F238E27FC236}">
                  <a16:creationId xmlns:a16="http://schemas.microsoft.com/office/drawing/2014/main" id="{F1FF5898-725C-46D8-AEB6-4F409506C6A1}"/>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5" name="Rectangle 224">
              <a:extLst>
                <a:ext uri="{FF2B5EF4-FFF2-40B4-BE49-F238E27FC236}">
                  <a16:creationId xmlns:a16="http://schemas.microsoft.com/office/drawing/2014/main" id="{50253DB0-66AA-40AB-B43F-165DD4BE8023}"/>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6" name="Rectangle 225">
              <a:extLst>
                <a:ext uri="{FF2B5EF4-FFF2-40B4-BE49-F238E27FC236}">
                  <a16:creationId xmlns:a16="http://schemas.microsoft.com/office/drawing/2014/main" id="{B1D351AA-220E-4638-A377-2AB72E44EE03}"/>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7" name="Rectangle 226">
              <a:extLst>
                <a:ext uri="{FF2B5EF4-FFF2-40B4-BE49-F238E27FC236}">
                  <a16:creationId xmlns:a16="http://schemas.microsoft.com/office/drawing/2014/main" id="{90A0578D-C727-4006-B937-C92CB4210CBB}"/>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48" name="Rectangle 227">
              <a:extLst>
                <a:ext uri="{FF2B5EF4-FFF2-40B4-BE49-F238E27FC236}">
                  <a16:creationId xmlns:a16="http://schemas.microsoft.com/office/drawing/2014/main" id="{D09F15DC-0F5E-497E-A218-78E4F0E7836B}"/>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cxnSp>
        <p:nvCxnSpPr>
          <p:cNvPr id="107" name="Straight Arrow Connector 106">
            <a:extLst>
              <a:ext uri="{FF2B5EF4-FFF2-40B4-BE49-F238E27FC236}">
                <a16:creationId xmlns:a16="http://schemas.microsoft.com/office/drawing/2014/main" id="{FEFE82E0-3254-4AB6-8255-3AB1B4BDB5DB}"/>
              </a:ext>
            </a:extLst>
          </p:cNvPr>
          <p:cNvCxnSpPr>
            <a:cxnSpLocks/>
            <a:stCxn id="38" idx="1"/>
          </p:cNvCxnSpPr>
          <p:nvPr/>
        </p:nvCxnSpPr>
        <p:spPr>
          <a:xfrm flipV="1">
            <a:off x="2860566" y="3754327"/>
            <a:ext cx="1225075" cy="12806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DB93482-19A6-4DE1-892E-C7CA98B93206}"/>
              </a:ext>
            </a:extLst>
          </p:cNvPr>
          <p:cNvGrpSpPr/>
          <p:nvPr/>
        </p:nvGrpSpPr>
        <p:grpSpPr>
          <a:xfrm>
            <a:off x="9130773" y="2178602"/>
            <a:ext cx="1688012" cy="1967600"/>
            <a:chOff x="8951687" y="2136078"/>
            <a:chExt cx="1655064" cy="1929195"/>
          </a:xfrm>
        </p:grpSpPr>
        <p:grpSp>
          <p:nvGrpSpPr>
            <p:cNvPr id="79" name="Group 78">
              <a:extLst>
                <a:ext uri="{FF2B5EF4-FFF2-40B4-BE49-F238E27FC236}">
                  <a16:creationId xmlns:a16="http://schemas.microsoft.com/office/drawing/2014/main" id="{0D9CA2FA-6BD1-41AD-AD23-1E11BE849489}"/>
                </a:ext>
              </a:extLst>
            </p:cNvPr>
            <p:cNvGrpSpPr/>
            <p:nvPr/>
          </p:nvGrpSpPr>
          <p:grpSpPr>
            <a:xfrm>
              <a:off x="8951687" y="2136078"/>
              <a:ext cx="1655064" cy="1655064"/>
              <a:chOff x="1675884" y="3199139"/>
              <a:chExt cx="986281" cy="986281"/>
            </a:xfrm>
          </p:grpSpPr>
          <p:sp>
            <p:nvSpPr>
              <p:cNvPr id="80" name="Oval 79">
                <a:extLst>
                  <a:ext uri="{FF2B5EF4-FFF2-40B4-BE49-F238E27FC236}">
                    <a16:creationId xmlns:a16="http://schemas.microsoft.com/office/drawing/2014/main" id="{1C105CEA-2D69-45C8-8F70-3821C7C07AF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ysDot"/>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81" name="Group 80">
                <a:extLst>
                  <a:ext uri="{FF2B5EF4-FFF2-40B4-BE49-F238E27FC236}">
                    <a16:creationId xmlns:a16="http://schemas.microsoft.com/office/drawing/2014/main" id="{4D55CD2F-3205-424F-BC48-54CACC8168A2}"/>
                  </a:ext>
                </a:extLst>
              </p:cNvPr>
              <p:cNvGrpSpPr/>
              <p:nvPr/>
            </p:nvGrpSpPr>
            <p:grpSpPr>
              <a:xfrm>
                <a:off x="1833837" y="3421671"/>
                <a:ext cx="670376" cy="541218"/>
                <a:chOff x="1124660" y="2438555"/>
                <a:chExt cx="1323363" cy="1068399"/>
              </a:xfrm>
            </p:grpSpPr>
            <p:sp>
              <p:nvSpPr>
                <p:cNvPr id="82" name="Freeform 5">
                  <a:extLst>
                    <a:ext uri="{FF2B5EF4-FFF2-40B4-BE49-F238E27FC236}">
                      <a16:creationId xmlns:a16="http://schemas.microsoft.com/office/drawing/2014/main" id="{9B1ED0BF-8141-457B-B151-B557A4CB06DC}"/>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83" name="Group 82">
                  <a:extLst>
                    <a:ext uri="{FF2B5EF4-FFF2-40B4-BE49-F238E27FC236}">
                      <a16:creationId xmlns:a16="http://schemas.microsoft.com/office/drawing/2014/main" id="{95A2F89E-DC73-462F-9AA1-56CF389A7505}"/>
                    </a:ext>
                  </a:extLst>
                </p:cNvPr>
                <p:cNvGrpSpPr/>
                <p:nvPr/>
              </p:nvGrpSpPr>
              <p:grpSpPr>
                <a:xfrm>
                  <a:off x="1124660" y="2438555"/>
                  <a:ext cx="593820" cy="706058"/>
                  <a:chOff x="6447047" y="5804307"/>
                  <a:chExt cx="414034" cy="492291"/>
                </a:xfrm>
              </p:grpSpPr>
              <p:sp>
                <p:nvSpPr>
                  <p:cNvPr id="84" name="Freeform 9">
                    <a:extLst>
                      <a:ext uri="{FF2B5EF4-FFF2-40B4-BE49-F238E27FC236}">
                        <a16:creationId xmlns:a16="http://schemas.microsoft.com/office/drawing/2014/main" id="{2BC2DFF4-3B56-4EA4-97E7-268A28209F56}"/>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ysDot"/>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85" name="Oval 84">
                    <a:extLst>
                      <a:ext uri="{FF2B5EF4-FFF2-40B4-BE49-F238E27FC236}">
                        <a16:creationId xmlns:a16="http://schemas.microsoft.com/office/drawing/2014/main" id="{7D8ADB4C-2D03-4A69-86FE-6D66FA9D231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ysDot"/>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3" name="TextBox 102">
              <a:extLst>
                <a:ext uri="{FF2B5EF4-FFF2-40B4-BE49-F238E27FC236}">
                  <a16:creationId xmlns:a16="http://schemas.microsoft.com/office/drawing/2014/main" id="{0B6CF994-5FA1-4AFF-81DB-B914398AB07F}"/>
                </a:ext>
              </a:extLst>
            </p:cNvPr>
            <p:cNvSpPr txBox="1"/>
            <p:nvPr/>
          </p:nvSpPr>
          <p:spPr>
            <a:xfrm>
              <a:off x="9007269" y="3845533"/>
              <a:ext cx="1543901" cy="219740"/>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grpSp>
      <p:grpSp>
        <p:nvGrpSpPr>
          <p:cNvPr id="60" name="Group 207">
            <a:extLst>
              <a:ext uri="{FF2B5EF4-FFF2-40B4-BE49-F238E27FC236}">
                <a16:creationId xmlns:a16="http://schemas.microsoft.com/office/drawing/2014/main" id="{359F53F2-704B-4511-ADF1-23C027ACD669}"/>
              </a:ext>
            </a:extLst>
          </p:cNvPr>
          <p:cNvGrpSpPr>
            <a:grpSpLocks noChangeAspect="1"/>
          </p:cNvGrpSpPr>
          <p:nvPr/>
        </p:nvGrpSpPr>
        <p:grpSpPr bwMode="auto">
          <a:xfrm>
            <a:off x="8762868" y="1457193"/>
            <a:ext cx="2417443" cy="5237799"/>
            <a:chOff x="3860" y="2040"/>
            <a:chExt cx="150" cy="325"/>
          </a:xfrm>
          <a:noFill/>
        </p:grpSpPr>
        <p:sp>
          <p:nvSpPr>
            <p:cNvPr id="61" name="Rectangle 208">
              <a:extLst>
                <a:ext uri="{FF2B5EF4-FFF2-40B4-BE49-F238E27FC236}">
                  <a16:creationId xmlns:a16="http://schemas.microsoft.com/office/drawing/2014/main" id="{F5F96FC2-E182-4EB6-ADA4-C652B78AAC8E}"/>
                </a:ext>
              </a:extLst>
            </p:cNvPr>
            <p:cNvSpPr>
              <a:spLocks noChangeArrowheads="1"/>
            </p:cNvSpPr>
            <p:nvPr/>
          </p:nvSpPr>
          <p:spPr bwMode="auto">
            <a:xfrm>
              <a:off x="3860" y="2071"/>
              <a:ext cx="150" cy="294"/>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2" name="Freeform 211">
              <a:extLst>
                <a:ext uri="{FF2B5EF4-FFF2-40B4-BE49-F238E27FC236}">
                  <a16:creationId xmlns:a16="http://schemas.microsoft.com/office/drawing/2014/main" id="{1F3236B5-7F0B-4331-8E0D-2252BF9F7C5C}"/>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3" name="Rectangle 212">
              <a:extLst>
                <a:ext uri="{FF2B5EF4-FFF2-40B4-BE49-F238E27FC236}">
                  <a16:creationId xmlns:a16="http://schemas.microsoft.com/office/drawing/2014/main" id="{BDB9342D-A06E-4446-947B-7EB80FC1522F}"/>
                </a:ext>
              </a:extLst>
            </p:cNvPr>
            <p:cNvSpPr>
              <a:spLocks noChangeArrowheads="1"/>
            </p:cNvSpPr>
            <p:nvPr/>
          </p:nvSpPr>
          <p:spPr bwMode="auto">
            <a:xfrm>
              <a:off x="3888" y="2040"/>
              <a:ext cx="42" cy="31"/>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4" name="Rectangle 213">
              <a:extLst>
                <a:ext uri="{FF2B5EF4-FFF2-40B4-BE49-F238E27FC236}">
                  <a16:creationId xmlns:a16="http://schemas.microsoft.com/office/drawing/2014/main" id="{36803883-8470-41AC-8591-09BDBF7128E7}"/>
                </a:ext>
              </a:extLst>
            </p:cNvPr>
            <p:cNvSpPr>
              <a:spLocks noChangeArrowheads="1"/>
            </p:cNvSpPr>
            <p:nvPr/>
          </p:nvSpPr>
          <p:spPr bwMode="auto">
            <a:xfrm>
              <a:off x="3970"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5" name="Rectangle 214">
              <a:extLst>
                <a:ext uri="{FF2B5EF4-FFF2-40B4-BE49-F238E27FC236}">
                  <a16:creationId xmlns:a16="http://schemas.microsoft.com/office/drawing/2014/main" id="{AF0ABB88-C6E4-4AEC-957E-A2F799942C4E}"/>
                </a:ext>
              </a:extLst>
            </p:cNvPr>
            <p:cNvSpPr>
              <a:spLocks noChangeArrowheads="1"/>
            </p:cNvSpPr>
            <p:nvPr/>
          </p:nvSpPr>
          <p:spPr bwMode="auto">
            <a:xfrm>
              <a:off x="3970"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6" name="Rectangle 215">
              <a:extLst>
                <a:ext uri="{FF2B5EF4-FFF2-40B4-BE49-F238E27FC236}">
                  <a16:creationId xmlns:a16="http://schemas.microsoft.com/office/drawing/2014/main" id="{1256DAFB-858B-4147-99A6-D58325F84A72}"/>
                </a:ext>
              </a:extLst>
            </p:cNvPr>
            <p:cNvSpPr>
              <a:spLocks noChangeArrowheads="1"/>
            </p:cNvSpPr>
            <p:nvPr/>
          </p:nvSpPr>
          <p:spPr bwMode="auto">
            <a:xfrm>
              <a:off x="3970"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7" name="Rectangle 216">
              <a:extLst>
                <a:ext uri="{FF2B5EF4-FFF2-40B4-BE49-F238E27FC236}">
                  <a16:creationId xmlns:a16="http://schemas.microsoft.com/office/drawing/2014/main" id="{6BAF6035-F87E-45D3-A4A0-CE7E4A44A077}"/>
                </a:ext>
              </a:extLst>
            </p:cNvPr>
            <p:cNvSpPr>
              <a:spLocks noChangeArrowheads="1"/>
            </p:cNvSpPr>
            <p:nvPr/>
          </p:nvSpPr>
          <p:spPr bwMode="auto">
            <a:xfrm>
              <a:off x="3970"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8" name="Rectangle 217">
              <a:extLst>
                <a:ext uri="{FF2B5EF4-FFF2-40B4-BE49-F238E27FC236}">
                  <a16:creationId xmlns:a16="http://schemas.microsoft.com/office/drawing/2014/main" id="{B43B0BFB-20EF-4E91-91EC-4167D83B4292}"/>
                </a:ext>
              </a:extLst>
            </p:cNvPr>
            <p:cNvSpPr>
              <a:spLocks noChangeArrowheads="1"/>
            </p:cNvSpPr>
            <p:nvPr/>
          </p:nvSpPr>
          <p:spPr bwMode="auto">
            <a:xfrm>
              <a:off x="3970"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69" name="Rectangle 218">
              <a:extLst>
                <a:ext uri="{FF2B5EF4-FFF2-40B4-BE49-F238E27FC236}">
                  <a16:creationId xmlns:a16="http://schemas.microsoft.com/office/drawing/2014/main" id="{7928DCD8-7635-478D-9D28-E06C11321556}"/>
                </a:ext>
              </a:extLst>
            </p:cNvPr>
            <p:cNvSpPr>
              <a:spLocks noChangeArrowheads="1"/>
            </p:cNvSpPr>
            <p:nvPr/>
          </p:nvSpPr>
          <p:spPr bwMode="auto">
            <a:xfrm>
              <a:off x="3885"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0" name="Rectangle 219">
              <a:extLst>
                <a:ext uri="{FF2B5EF4-FFF2-40B4-BE49-F238E27FC236}">
                  <a16:creationId xmlns:a16="http://schemas.microsoft.com/office/drawing/2014/main" id="{06D85507-BB7E-4C10-8C6B-483E2902176F}"/>
                </a:ext>
              </a:extLst>
            </p:cNvPr>
            <p:cNvSpPr>
              <a:spLocks noChangeArrowheads="1"/>
            </p:cNvSpPr>
            <p:nvPr/>
          </p:nvSpPr>
          <p:spPr bwMode="auto">
            <a:xfrm>
              <a:off x="3885"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1" name="Rectangle 220">
              <a:extLst>
                <a:ext uri="{FF2B5EF4-FFF2-40B4-BE49-F238E27FC236}">
                  <a16:creationId xmlns:a16="http://schemas.microsoft.com/office/drawing/2014/main" id="{E856FC1F-4D7D-4E87-8BED-B68CA5FB593A}"/>
                </a:ext>
              </a:extLst>
            </p:cNvPr>
            <p:cNvSpPr>
              <a:spLocks noChangeArrowheads="1"/>
            </p:cNvSpPr>
            <p:nvPr/>
          </p:nvSpPr>
          <p:spPr bwMode="auto">
            <a:xfrm>
              <a:off x="3885"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2" name="Rectangle 221">
              <a:extLst>
                <a:ext uri="{FF2B5EF4-FFF2-40B4-BE49-F238E27FC236}">
                  <a16:creationId xmlns:a16="http://schemas.microsoft.com/office/drawing/2014/main" id="{DF54E572-E3C0-4EB1-A9D1-9A307FAB6B64}"/>
                </a:ext>
              </a:extLst>
            </p:cNvPr>
            <p:cNvSpPr>
              <a:spLocks noChangeArrowheads="1"/>
            </p:cNvSpPr>
            <p:nvPr/>
          </p:nvSpPr>
          <p:spPr bwMode="auto">
            <a:xfrm>
              <a:off x="3885"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3" name="Rectangle 222">
              <a:extLst>
                <a:ext uri="{FF2B5EF4-FFF2-40B4-BE49-F238E27FC236}">
                  <a16:creationId xmlns:a16="http://schemas.microsoft.com/office/drawing/2014/main" id="{B7419A12-5138-4A3A-ABC9-84117ECD0082}"/>
                </a:ext>
              </a:extLst>
            </p:cNvPr>
            <p:cNvSpPr>
              <a:spLocks noChangeArrowheads="1"/>
            </p:cNvSpPr>
            <p:nvPr/>
          </p:nvSpPr>
          <p:spPr bwMode="auto">
            <a:xfrm>
              <a:off x="3885"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4" name="Rectangle 223">
              <a:extLst>
                <a:ext uri="{FF2B5EF4-FFF2-40B4-BE49-F238E27FC236}">
                  <a16:creationId xmlns:a16="http://schemas.microsoft.com/office/drawing/2014/main" id="{3F57830D-6CA3-4204-B4A7-F9FA2F5DEB4D}"/>
                </a:ext>
              </a:extLst>
            </p:cNvPr>
            <p:cNvSpPr>
              <a:spLocks noChangeArrowheads="1"/>
            </p:cNvSpPr>
            <p:nvPr/>
          </p:nvSpPr>
          <p:spPr bwMode="auto">
            <a:xfrm>
              <a:off x="3927" y="209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5" name="Rectangle 224">
              <a:extLst>
                <a:ext uri="{FF2B5EF4-FFF2-40B4-BE49-F238E27FC236}">
                  <a16:creationId xmlns:a16="http://schemas.microsoft.com/office/drawing/2014/main" id="{6CD6BEAE-5238-4A28-8E8B-59D766D2FD60}"/>
                </a:ext>
              </a:extLst>
            </p:cNvPr>
            <p:cNvSpPr>
              <a:spLocks noChangeArrowheads="1"/>
            </p:cNvSpPr>
            <p:nvPr/>
          </p:nvSpPr>
          <p:spPr bwMode="auto">
            <a:xfrm>
              <a:off x="3927" y="2138"/>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6" name="Rectangle 225">
              <a:extLst>
                <a:ext uri="{FF2B5EF4-FFF2-40B4-BE49-F238E27FC236}">
                  <a16:creationId xmlns:a16="http://schemas.microsoft.com/office/drawing/2014/main" id="{5EF92A67-5896-4596-8892-1463F28E2766}"/>
                </a:ext>
              </a:extLst>
            </p:cNvPr>
            <p:cNvSpPr>
              <a:spLocks noChangeArrowheads="1"/>
            </p:cNvSpPr>
            <p:nvPr/>
          </p:nvSpPr>
          <p:spPr bwMode="auto">
            <a:xfrm>
              <a:off x="3927" y="2176"/>
              <a:ext cx="15" cy="15"/>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7" name="Rectangle 226">
              <a:extLst>
                <a:ext uri="{FF2B5EF4-FFF2-40B4-BE49-F238E27FC236}">
                  <a16:creationId xmlns:a16="http://schemas.microsoft.com/office/drawing/2014/main" id="{FAA39145-8FCB-4D57-BDBB-CD57ED57A86A}"/>
                </a:ext>
              </a:extLst>
            </p:cNvPr>
            <p:cNvSpPr>
              <a:spLocks noChangeArrowheads="1"/>
            </p:cNvSpPr>
            <p:nvPr/>
          </p:nvSpPr>
          <p:spPr bwMode="auto">
            <a:xfrm>
              <a:off x="3927" y="2216"/>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78" name="Rectangle 227">
              <a:extLst>
                <a:ext uri="{FF2B5EF4-FFF2-40B4-BE49-F238E27FC236}">
                  <a16:creationId xmlns:a16="http://schemas.microsoft.com/office/drawing/2014/main" id="{9D0D3EA0-DCCB-4A0D-A4CC-2785A61F9673}"/>
                </a:ext>
              </a:extLst>
            </p:cNvPr>
            <p:cNvSpPr>
              <a:spLocks noChangeArrowheads="1"/>
            </p:cNvSpPr>
            <p:nvPr/>
          </p:nvSpPr>
          <p:spPr bwMode="auto">
            <a:xfrm>
              <a:off x="3927" y="2254"/>
              <a:ext cx="15" cy="16"/>
            </a:xfrm>
            <a:prstGeom prst="rect">
              <a:avLst/>
            </a:prstGeom>
            <a:grp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sp>
        <p:nvSpPr>
          <p:cNvPr id="2" name="Title 1">
            <a:extLst>
              <a:ext uri="{FF2B5EF4-FFF2-40B4-BE49-F238E27FC236}">
                <a16:creationId xmlns:a16="http://schemas.microsoft.com/office/drawing/2014/main" id="{4C484D8F-F2C2-4E99-8262-1B5126EF2AF4}"/>
              </a:ext>
            </a:extLst>
          </p:cNvPr>
          <p:cNvSpPr>
            <a:spLocks noGrp="1"/>
          </p:cNvSpPr>
          <p:nvPr>
            <p:ph type="title"/>
          </p:nvPr>
        </p:nvSpPr>
        <p:spPr/>
        <p:txBody>
          <a:bodyPr/>
          <a:lstStyle/>
          <a:p>
            <a:r>
              <a:rPr lang="en-US"/>
              <a:t>External collaboration using B2B</a:t>
            </a:r>
          </a:p>
        </p:txBody>
      </p:sp>
      <p:grpSp>
        <p:nvGrpSpPr>
          <p:cNvPr id="19" name="Group 18">
            <a:extLst>
              <a:ext uri="{FF2B5EF4-FFF2-40B4-BE49-F238E27FC236}">
                <a16:creationId xmlns:a16="http://schemas.microsoft.com/office/drawing/2014/main" id="{56CD3F94-B837-4BA3-BB38-C9E40BB25DFF}"/>
              </a:ext>
            </a:extLst>
          </p:cNvPr>
          <p:cNvGrpSpPr/>
          <p:nvPr/>
        </p:nvGrpSpPr>
        <p:grpSpPr>
          <a:xfrm>
            <a:off x="1452490" y="2187325"/>
            <a:ext cx="1688012" cy="1688012"/>
            <a:chOff x="1675884" y="3199139"/>
            <a:chExt cx="986281" cy="986281"/>
          </a:xfrm>
        </p:grpSpPr>
        <p:sp>
          <p:nvSpPr>
            <p:cNvPr id="20" name="Oval 19">
              <a:extLst>
                <a:ext uri="{FF2B5EF4-FFF2-40B4-BE49-F238E27FC236}">
                  <a16:creationId xmlns:a16="http://schemas.microsoft.com/office/drawing/2014/main" id="{1E6FC44B-2EEA-4D9E-873A-CD15E9B50BB0}"/>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21" name="Group 20">
              <a:extLst>
                <a:ext uri="{FF2B5EF4-FFF2-40B4-BE49-F238E27FC236}">
                  <a16:creationId xmlns:a16="http://schemas.microsoft.com/office/drawing/2014/main" id="{51FEABE7-AE57-4716-B0AD-67FC83310CD2}"/>
                </a:ext>
              </a:extLst>
            </p:cNvPr>
            <p:cNvGrpSpPr/>
            <p:nvPr/>
          </p:nvGrpSpPr>
          <p:grpSpPr>
            <a:xfrm>
              <a:off x="1833837" y="3421671"/>
              <a:ext cx="670376" cy="541218"/>
              <a:chOff x="1124660" y="2438555"/>
              <a:chExt cx="1323363" cy="1068399"/>
            </a:xfrm>
          </p:grpSpPr>
          <p:sp>
            <p:nvSpPr>
              <p:cNvPr id="22" name="Freeform 5">
                <a:extLst>
                  <a:ext uri="{FF2B5EF4-FFF2-40B4-BE49-F238E27FC236}">
                    <a16:creationId xmlns:a16="http://schemas.microsoft.com/office/drawing/2014/main" id="{22DF074B-C3D4-404D-8D59-F04308482667}"/>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23" name="Group 22">
                <a:extLst>
                  <a:ext uri="{FF2B5EF4-FFF2-40B4-BE49-F238E27FC236}">
                    <a16:creationId xmlns:a16="http://schemas.microsoft.com/office/drawing/2014/main" id="{B6716EC8-AC6B-44A0-8BD9-6D66A55BA528}"/>
                  </a:ext>
                </a:extLst>
              </p:cNvPr>
              <p:cNvGrpSpPr/>
              <p:nvPr/>
            </p:nvGrpSpPr>
            <p:grpSpPr>
              <a:xfrm>
                <a:off x="1124660" y="2438555"/>
                <a:ext cx="593820" cy="706058"/>
                <a:chOff x="6447047" y="5804307"/>
                <a:chExt cx="414034" cy="492291"/>
              </a:xfrm>
            </p:grpSpPr>
            <p:sp>
              <p:nvSpPr>
                <p:cNvPr id="29" name="Freeform 9">
                  <a:extLst>
                    <a:ext uri="{FF2B5EF4-FFF2-40B4-BE49-F238E27FC236}">
                      <a16:creationId xmlns:a16="http://schemas.microsoft.com/office/drawing/2014/main" id="{EE647BA4-83E5-4555-B44A-0C68B23B23D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30" name="Oval 29">
                  <a:extLst>
                    <a:ext uri="{FF2B5EF4-FFF2-40B4-BE49-F238E27FC236}">
                      <a16:creationId xmlns:a16="http://schemas.microsoft.com/office/drawing/2014/main" id="{2440525C-D24D-4468-A2AF-27B3F985DFC3}"/>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sp>
        <p:nvSpPr>
          <p:cNvPr id="10" name="TextBox 9">
            <a:extLst>
              <a:ext uri="{FF2B5EF4-FFF2-40B4-BE49-F238E27FC236}">
                <a16:creationId xmlns:a16="http://schemas.microsoft.com/office/drawing/2014/main" id="{03148B4F-4B1E-48CC-97A2-14E71A967CE7}"/>
              </a:ext>
            </a:extLst>
          </p:cNvPr>
          <p:cNvSpPr txBox="1"/>
          <p:nvPr/>
        </p:nvSpPr>
        <p:spPr>
          <a:xfrm>
            <a:off x="1554578" y="3922087"/>
            <a:ext cx="1483837"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A</a:t>
            </a:r>
          </a:p>
        </p:txBody>
      </p:sp>
      <p:sp>
        <p:nvSpPr>
          <p:cNvPr id="11" name="TextBox 10">
            <a:extLst>
              <a:ext uri="{FF2B5EF4-FFF2-40B4-BE49-F238E27FC236}">
                <a16:creationId xmlns:a16="http://schemas.microsoft.com/office/drawing/2014/main" id="{54E803CE-87E8-458A-96B7-3750992DBDB7}"/>
              </a:ext>
            </a:extLst>
          </p:cNvPr>
          <p:cNvSpPr txBox="1"/>
          <p:nvPr/>
        </p:nvSpPr>
        <p:spPr>
          <a:xfrm>
            <a:off x="9187462" y="3922087"/>
            <a:ext cx="1574636" cy="224114"/>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User B</a:t>
            </a:r>
          </a:p>
        </p:txBody>
      </p:sp>
      <p:sp>
        <p:nvSpPr>
          <p:cNvPr id="86" name="Rectangle 85">
            <a:extLst>
              <a:ext uri="{FF2B5EF4-FFF2-40B4-BE49-F238E27FC236}">
                <a16:creationId xmlns:a16="http://schemas.microsoft.com/office/drawing/2014/main" id="{9A137737-C68D-42A4-893F-E39DD673E196}"/>
              </a:ext>
            </a:extLst>
          </p:cNvPr>
          <p:cNvSpPr/>
          <p:nvPr/>
        </p:nvSpPr>
        <p:spPr>
          <a:xfrm>
            <a:off x="2215915"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a:solidFill>
                  <a:srgbClr val="505050"/>
                </a:solidFill>
                <a:ea typeface="Segoe UI" pitchFamily="34" charset="0"/>
                <a:cs typeface="Segoe UI" pitchFamily="34" charset="0"/>
              </a:rPr>
              <a:t>Contoso</a:t>
            </a:r>
          </a:p>
        </p:txBody>
      </p:sp>
      <p:sp>
        <p:nvSpPr>
          <p:cNvPr id="87" name="Rectangle 86">
            <a:extLst>
              <a:ext uri="{FF2B5EF4-FFF2-40B4-BE49-F238E27FC236}">
                <a16:creationId xmlns:a16="http://schemas.microsoft.com/office/drawing/2014/main" id="{D8EFF3EF-655E-436E-8D10-0436F000F0A4}"/>
              </a:ext>
            </a:extLst>
          </p:cNvPr>
          <p:cNvSpPr/>
          <p:nvPr/>
        </p:nvSpPr>
        <p:spPr>
          <a:xfrm>
            <a:off x="9891007" y="1589706"/>
            <a:ext cx="1289303" cy="672667"/>
          </a:xfrm>
          <a:prstGeom prst="rect">
            <a:avLst/>
          </a:prstGeom>
          <a:noFill/>
          <a:ln>
            <a:noFill/>
          </a:ln>
        </p:spPr>
        <p:txBody>
          <a:bodyPr wrap="square" lIns="0" tIns="0" rIns="0" bIns="0" anchor="t" anchorCtr="1">
            <a:noAutofit/>
          </a:bodyPr>
          <a:lstStyle/>
          <a:p>
            <a:pPr defTabSz="895922" fontAlgn="base">
              <a:lnSpc>
                <a:spcPct val="90000"/>
              </a:lnSpc>
              <a:spcBef>
                <a:spcPts val="1224"/>
              </a:spcBef>
              <a:spcAft>
                <a:spcPct val="0"/>
              </a:spcAft>
              <a:defRPr/>
            </a:pPr>
            <a:r>
              <a:rPr lang="en-US" sz="2040" spc="-30" err="1">
                <a:solidFill>
                  <a:srgbClr val="505050"/>
                </a:solidFill>
                <a:ea typeface="Segoe UI" pitchFamily="34" charset="0"/>
                <a:cs typeface="Segoe UI" pitchFamily="34" charset="0"/>
              </a:rPr>
              <a:t>Fabrikam</a:t>
            </a:r>
            <a:endParaRPr lang="en-US" sz="2040" spc="-30">
              <a:solidFill>
                <a:srgbClr val="505050"/>
              </a:soli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160A6548-0C44-4FFD-833A-5C40DBE3C0EA}"/>
              </a:ext>
            </a:extLst>
          </p:cNvPr>
          <p:cNvGrpSpPr/>
          <p:nvPr/>
        </p:nvGrpSpPr>
        <p:grpSpPr>
          <a:xfrm>
            <a:off x="3511396" y="2634926"/>
            <a:ext cx="1855108" cy="1090534"/>
            <a:chOff x="3441994" y="2445082"/>
            <a:chExt cx="1818898" cy="1069248"/>
          </a:xfrm>
        </p:grpSpPr>
        <p:sp>
          <p:nvSpPr>
            <p:cNvPr id="92" name="CRMArticles_EFF5" title="Icon of two documents stacked together with writing on them">
              <a:extLst>
                <a:ext uri="{FF2B5EF4-FFF2-40B4-BE49-F238E27FC236}">
                  <a16:creationId xmlns:a16="http://schemas.microsoft.com/office/drawing/2014/main" id="{704DAB10-2B1A-480F-89D9-94E5FADBBBEE}"/>
                </a:ext>
              </a:extLst>
            </p:cNvPr>
            <p:cNvSpPr>
              <a:spLocks noChangeAspect="1" noEditPoints="1"/>
            </p:cNvSpPr>
            <p:nvPr/>
          </p:nvSpPr>
          <p:spPr bwMode="auto">
            <a:xfrm>
              <a:off x="4111480" y="2445082"/>
              <a:ext cx="479926" cy="55399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sp>
          <p:nvSpPr>
            <p:cNvPr id="93" name="TextBox 92">
              <a:extLst>
                <a:ext uri="{FF2B5EF4-FFF2-40B4-BE49-F238E27FC236}">
                  <a16:creationId xmlns:a16="http://schemas.microsoft.com/office/drawing/2014/main" id="{242E9C0C-CBD7-4567-8BCD-4577BAF60D7A}"/>
                </a:ext>
              </a:extLst>
            </p:cNvPr>
            <p:cNvSpPr txBox="1"/>
            <p:nvPr/>
          </p:nvSpPr>
          <p:spPr>
            <a:xfrm>
              <a:off x="3441994" y="3074851"/>
              <a:ext cx="1818898" cy="439479"/>
            </a:xfrm>
            <a:prstGeom prst="rect">
              <a:avLst/>
            </a:prstGeom>
            <a:noFill/>
          </p:spPr>
          <p:txBody>
            <a:bodyPr wrap="square" lIns="0" tIns="0" rIns="0" bIns="0" rtlCol="0">
              <a:spAutoFit/>
            </a:bodyPr>
            <a:lstStyle/>
            <a:p>
              <a:pPr algn="ctr"/>
              <a:r>
                <a:rPr lang="en-US" sz="1428">
                  <a:gradFill>
                    <a:gsLst>
                      <a:gs pos="2917">
                        <a:schemeClr val="tx1"/>
                      </a:gs>
                      <a:gs pos="30000">
                        <a:schemeClr val="tx1"/>
                      </a:gs>
                    </a:gsLst>
                    <a:lin ang="5400000" scaled="0"/>
                  </a:gradFill>
                </a:rPr>
                <a:t>Contoso </a:t>
              </a:r>
              <a:br>
                <a:rPr lang="en-US" sz="1428">
                  <a:gradFill>
                    <a:gsLst>
                      <a:gs pos="2917">
                        <a:schemeClr val="tx1"/>
                      </a:gs>
                      <a:gs pos="30000">
                        <a:schemeClr val="tx1"/>
                      </a:gs>
                    </a:gsLst>
                    <a:lin ang="5400000" scaled="0"/>
                  </a:gradFill>
                </a:rPr>
              </a:br>
              <a:r>
                <a:rPr lang="en-US" sz="1428">
                  <a:gradFill>
                    <a:gsLst>
                      <a:gs pos="2917">
                        <a:schemeClr val="tx1"/>
                      </a:gs>
                      <a:gs pos="30000">
                        <a:schemeClr val="tx1"/>
                      </a:gs>
                    </a:gsLst>
                    <a:lin ang="5400000" scaled="0"/>
                  </a:gradFill>
                </a:rPr>
                <a:t>Content</a:t>
              </a:r>
            </a:p>
          </p:txBody>
        </p:sp>
      </p:grpSp>
      <p:cxnSp>
        <p:nvCxnSpPr>
          <p:cNvPr id="94" name="Straight Arrow Connector 93">
            <a:extLst>
              <a:ext uri="{FF2B5EF4-FFF2-40B4-BE49-F238E27FC236}">
                <a16:creationId xmlns:a16="http://schemas.microsoft.com/office/drawing/2014/main" id="{96B1BA1A-20EF-424C-9D06-63881E5A491E}"/>
              </a:ext>
            </a:extLst>
          </p:cNvPr>
          <p:cNvCxnSpPr>
            <a:cxnSpLocks/>
          </p:cNvCxnSpPr>
          <p:nvPr/>
        </p:nvCxnSpPr>
        <p:spPr>
          <a:xfrm flipV="1">
            <a:off x="3140503" y="3022608"/>
            <a:ext cx="901660" cy="87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2EC4DEDA-928E-48F6-8AAE-D817C0630AA8}"/>
              </a:ext>
            </a:extLst>
          </p:cNvPr>
          <p:cNvGrpSpPr/>
          <p:nvPr/>
        </p:nvGrpSpPr>
        <p:grpSpPr>
          <a:xfrm>
            <a:off x="9130773" y="2178601"/>
            <a:ext cx="1688012" cy="1688012"/>
            <a:chOff x="1675884" y="3199139"/>
            <a:chExt cx="986281" cy="986281"/>
          </a:xfrm>
        </p:grpSpPr>
        <p:sp>
          <p:nvSpPr>
            <p:cNvPr id="97" name="Oval 96">
              <a:extLst>
                <a:ext uri="{FF2B5EF4-FFF2-40B4-BE49-F238E27FC236}">
                  <a16:creationId xmlns:a16="http://schemas.microsoft.com/office/drawing/2014/main" id="{EA01C102-9AE6-4D1D-B49C-7BE36F01EC84}"/>
                </a:ext>
              </a:extLst>
            </p:cNvPr>
            <p:cNvSpPr/>
            <p:nvPr/>
          </p:nvSpPr>
          <p:spPr bwMode="auto">
            <a:xfrm>
              <a:off x="1675884" y="3199139"/>
              <a:ext cx="986281" cy="986281"/>
            </a:xfrm>
            <a:prstGeom prst="ellipse">
              <a:avLst/>
            </a:prstGeom>
            <a:solidFill>
              <a:schemeClr val="bg1"/>
            </a:solidFill>
            <a:ln w="9525" cap="sq">
              <a:solidFill>
                <a:schemeClr val="bg2">
                  <a:lumMod val="75000"/>
                </a:schemeClr>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grpSp>
          <p:nvGrpSpPr>
            <p:cNvPr id="98" name="Group 97">
              <a:extLst>
                <a:ext uri="{FF2B5EF4-FFF2-40B4-BE49-F238E27FC236}">
                  <a16:creationId xmlns:a16="http://schemas.microsoft.com/office/drawing/2014/main" id="{B384775D-B7A2-4160-AD9C-FDA177C6BBB5}"/>
                </a:ext>
              </a:extLst>
            </p:cNvPr>
            <p:cNvGrpSpPr/>
            <p:nvPr/>
          </p:nvGrpSpPr>
          <p:grpSpPr>
            <a:xfrm>
              <a:off x="1833837" y="3421671"/>
              <a:ext cx="670376" cy="541218"/>
              <a:chOff x="1124660" y="2438555"/>
              <a:chExt cx="1323363" cy="1068399"/>
            </a:xfrm>
          </p:grpSpPr>
          <p:sp>
            <p:nvSpPr>
              <p:cNvPr id="99" name="Freeform 5">
                <a:extLst>
                  <a:ext uri="{FF2B5EF4-FFF2-40B4-BE49-F238E27FC236}">
                    <a16:creationId xmlns:a16="http://schemas.microsoft.com/office/drawing/2014/main" id="{6E6F044B-BC8D-42D3-AF5D-6D6FBC1579C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896214">
                  <a:defRPr/>
                </a:pPr>
                <a:endParaRPr lang="en-US" sz="1764" kern="0">
                  <a:solidFill>
                    <a:sysClr val="windowText" lastClr="000000"/>
                  </a:solidFill>
                </a:endParaRPr>
              </a:p>
            </p:txBody>
          </p:sp>
          <p:grpSp>
            <p:nvGrpSpPr>
              <p:cNvPr id="100" name="Group 99">
                <a:extLst>
                  <a:ext uri="{FF2B5EF4-FFF2-40B4-BE49-F238E27FC236}">
                    <a16:creationId xmlns:a16="http://schemas.microsoft.com/office/drawing/2014/main" id="{925C2F33-8E69-4F5E-99FD-299C35EB42A0}"/>
                  </a:ext>
                </a:extLst>
              </p:cNvPr>
              <p:cNvGrpSpPr/>
              <p:nvPr/>
            </p:nvGrpSpPr>
            <p:grpSpPr>
              <a:xfrm>
                <a:off x="1124660" y="2438555"/>
                <a:ext cx="593820" cy="706058"/>
                <a:chOff x="6447047" y="5804307"/>
                <a:chExt cx="414034" cy="492291"/>
              </a:xfrm>
            </p:grpSpPr>
            <p:sp>
              <p:nvSpPr>
                <p:cNvPr id="101" name="Freeform 9">
                  <a:extLst>
                    <a:ext uri="{FF2B5EF4-FFF2-40B4-BE49-F238E27FC236}">
                      <a16:creationId xmlns:a16="http://schemas.microsoft.com/office/drawing/2014/main" id="{0951BCA5-969A-4BD7-B8F8-C77E5F75AC1B}"/>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sp>
              <p:nvSpPr>
                <p:cNvPr id="102" name="Oval 101">
                  <a:extLst>
                    <a:ext uri="{FF2B5EF4-FFF2-40B4-BE49-F238E27FC236}">
                      <a16:creationId xmlns:a16="http://schemas.microsoft.com/office/drawing/2014/main" id="{67EADE1B-E9C2-4464-B913-293ED176B396}"/>
                    </a:ext>
                  </a:extLst>
                </p:cNvPr>
                <p:cNvSpPr>
                  <a:spLocks noChangeArrowheads="1"/>
                </p:cNvSpPr>
                <p:nvPr/>
              </p:nvSpPr>
              <p:spPr bwMode="auto">
                <a:xfrm>
                  <a:off x="6507270" y="5804307"/>
                  <a:ext cx="293587" cy="290228"/>
                </a:xfrm>
                <a:prstGeom prst="ellipse">
                  <a:avLst/>
                </a:prstGeom>
                <a:noFill/>
                <a:ln w="1270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defTabSz="914224">
                    <a:defRPr/>
                  </a:pPr>
                  <a:endParaRPr lang="en-US" sz="1836" kern="0">
                    <a:solidFill>
                      <a:srgbClr val="353535"/>
                    </a:solidFill>
                  </a:endParaRPr>
                </a:p>
              </p:txBody>
            </p:sp>
          </p:grpSp>
        </p:grpSp>
      </p:grpSp>
      <p:cxnSp>
        <p:nvCxnSpPr>
          <p:cNvPr id="104" name="Straight Arrow Connector 103">
            <a:extLst>
              <a:ext uri="{FF2B5EF4-FFF2-40B4-BE49-F238E27FC236}">
                <a16:creationId xmlns:a16="http://schemas.microsoft.com/office/drawing/2014/main" id="{833E9D44-8266-4273-9CAE-D2309D7DB624}"/>
              </a:ext>
            </a:extLst>
          </p:cNvPr>
          <p:cNvCxnSpPr>
            <a:cxnSpLocks/>
          </p:cNvCxnSpPr>
          <p:nvPr/>
        </p:nvCxnSpPr>
        <p:spPr>
          <a:xfrm flipV="1">
            <a:off x="3140502" y="3399928"/>
            <a:ext cx="5955525" cy="16711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91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fad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decel="100000" fill="hold" nodeType="clickEffect">
                                  <p:stCondLst>
                                    <p:cond delay="0"/>
                                  </p:stCondLst>
                                  <p:childTnLst>
                                    <p:animMotion origin="layout" path="M -3.33333E-6 -1.85185E-6 L -0.61744 0.30671 " pathEditMode="relative" rAng="0" ptsTypes="AA">
                                      <p:cBhvr>
                                        <p:cTn id="15" dur="2000" fill="hold"/>
                                        <p:tgtEl>
                                          <p:spTgt spid="3"/>
                                        </p:tgtEl>
                                        <p:attrNameLst>
                                          <p:attrName>ppt_x</p:attrName>
                                          <p:attrName>ppt_y</p:attrName>
                                        </p:attrNameLst>
                                      </p:cBhvr>
                                      <p:rCtr x="-30872" y="15324"/>
                                    </p:animMotion>
                                  </p:childTnLst>
                                </p:cTn>
                              </p:par>
                              <p:par>
                                <p:cTn id="16" presetID="22" presetClass="entr" presetSubtype="8" fill="hold" nodeType="withEffect">
                                  <p:stCondLst>
                                    <p:cond delay="1750"/>
                                  </p:stCondLst>
                                  <p:childTnLst>
                                    <p:set>
                                      <p:cBhvr>
                                        <p:cTn id="17" dur="1" fill="hold">
                                          <p:stCondLst>
                                            <p:cond delay="0"/>
                                          </p:stCondLst>
                                        </p:cTn>
                                        <p:tgtEl>
                                          <p:spTgt spid="104"/>
                                        </p:tgtEl>
                                        <p:attrNameLst>
                                          <p:attrName>style.visibility</p:attrName>
                                        </p:attrNameLst>
                                      </p:cBhvr>
                                      <p:to>
                                        <p:strVal val="visible"/>
                                      </p:to>
                                    </p:set>
                                    <p:animEffect transition="in" filter="wipe(left)">
                                      <p:cBhvr>
                                        <p:cTn id="18" dur="500"/>
                                        <p:tgtEl>
                                          <p:spTgt spid="104"/>
                                        </p:tgtEl>
                                      </p:cBhvr>
                                    </p:animEffect>
                                  </p:childTnLst>
                                </p:cTn>
                              </p:par>
                            </p:childTnLst>
                          </p:cTn>
                        </p:par>
                        <p:par>
                          <p:cTn id="19" fill="hold">
                            <p:stCondLst>
                              <p:cond delay="2250"/>
                            </p:stCondLst>
                            <p:childTnLst>
                              <p:par>
                                <p:cTn id="20" presetID="22" presetClass="entr" presetSubtype="8"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left)">
                                      <p:cBhvr>
                                        <p:cTn id="2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Active Directory B2C</a:t>
            </a:r>
          </a:p>
        </p:txBody>
      </p:sp>
      <p:grpSp>
        <p:nvGrpSpPr>
          <p:cNvPr id="7" name="Group 6">
            <a:extLst>
              <a:ext uri="{FF2B5EF4-FFF2-40B4-BE49-F238E27FC236}">
                <a16:creationId xmlns:a16="http://schemas.microsoft.com/office/drawing/2014/main" id="{9032DBFE-CB5E-4839-B01B-5168D864B545}"/>
              </a:ext>
            </a:extLst>
          </p:cNvPr>
          <p:cNvGrpSpPr/>
          <p:nvPr/>
        </p:nvGrpSpPr>
        <p:grpSpPr>
          <a:xfrm>
            <a:off x="3912577" y="4949251"/>
            <a:ext cx="8181506" cy="1486210"/>
            <a:chOff x="4337681" y="3394990"/>
            <a:chExt cx="8182670" cy="1486420"/>
          </a:xfrm>
        </p:grpSpPr>
        <p:sp>
          <p:nvSpPr>
            <p:cNvPr id="60" name="Rectangle 59">
              <a:extLst>
                <a:ext uri="{FF2B5EF4-FFF2-40B4-BE49-F238E27FC236}">
                  <a16:creationId xmlns:a16="http://schemas.microsoft.com/office/drawing/2014/main" id="{F389771A-2E8C-4886-AE13-0A951384418B}"/>
                </a:ext>
              </a:extLst>
            </p:cNvPr>
            <p:cNvSpPr/>
            <p:nvPr/>
          </p:nvSpPr>
          <p:spPr>
            <a:xfrm>
              <a:off x="4737202" y="3394990"/>
              <a:ext cx="7783149"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Securely authenticate your customers using their preferred identity provider</a:t>
              </a:r>
            </a:p>
          </p:txBody>
        </p:sp>
        <p:sp>
          <p:nvSpPr>
            <p:cNvPr id="68" name="Rectangle 67">
              <a:extLst>
                <a:ext uri="{FF2B5EF4-FFF2-40B4-BE49-F238E27FC236}">
                  <a16:creationId xmlns:a16="http://schemas.microsoft.com/office/drawing/2014/main" id="{EC5366A6-409E-4858-87FF-4ACBF52CDA42}"/>
                </a:ext>
              </a:extLst>
            </p:cNvPr>
            <p:cNvSpPr/>
            <p:nvPr/>
          </p:nvSpPr>
          <p:spPr>
            <a:xfrm>
              <a:off x="4737202" y="3950961"/>
              <a:ext cx="6716902" cy="3535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ea typeface="Segoe UI" pitchFamily="34" charset="0"/>
                  <a:cs typeface="Segoe UI" pitchFamily="34" charset="0"/>
                </a:rPr>
                <a:t>Capture login, preference, and conversion data for customers</a:t>
              </a:r>
            </a:p>
          </p:txBody>
        </p:sp>
        <p:sp>
          <p:nvSpPr>
            <p:cNvPr id="69" name="Rectangle 68">
              <a:extLst>
                <a:ext uri="{FF2B5EF4-FFF2-40B4-BE49-F238E27FC236}">
                  <a16:creationId xmlns:a16="http://schemas.microsoft.com/office/drawing/2014/main" id="{F7F69A80-1749-4ED5-BA5E-A436C0068F7D}"/>
                </a:ext>
              </a:extLst>
            </p:cNvPr>
            <p:cNvSpPr/>
            <p:nvPr/>
          </p:nvSpPr>
          <p:spPr>
            <a:xfrm>
              <a:off x="4737203" y="4506932"/>
              <a:ext cx="6678237" cy="346619"/>
            </a:xfrm>
            <a:prstGeom prst="rect">
              <a:avLst/>
            </a:prstGeom>
          </p:spPr>
          <p:txBody>
            <a:bodyPr wrap="square">
              <a:spAutoFit/>
            </a:bodyPr>
            <a:lstStyle/>
            <a:p>
              <a:pPr defTabSz="932293" fontAlgn="base">
                <a:lnSpc>
                  <a:spcPct val="90000"/>
                </a:lnSpc>
                <a:spcBef>
                  <a:spcPts val="600"/>
                </a:spcBef>
                <a:spcAft>
                  <a:spcPct val="0"/>
                </a:spcAft>
              </a:pPr>
              <a:r>
                <a:rPr lang="en-US" sz="1836">
                  <a:solidFill>
                    <a:srgbClr val="505050"/>
                  </a:solidFill>
                  <a:latin typeface="Segoe UI Semilight"/>
                  <a:cs typeface="Segoe UI" pitchFamily="34" charset="0"/>
                </a:rPr>
                <a:t>Provide branded (white-label) registration and login experiences</a:t>
              </a:r>
            </a:p>
          </p:txBody>
        </p:sp>
        <p:sp>
          <p:nvSpPr>
            <p:cNvPr id="308" name="Freeform 9">
              <a:extLst>
                <a:ext uri="{FF2B5EF4-FFF2-40B4-BE49-F238E27FC236}">
                  <a16:creationId xmlns:a16="http://schemas.microsoft.com/office/drawing/2014/main" id="{0627F9C1-7E23-424F-9BBB-AE9AECE505D6}"/>
                </a:ext>
              </a:extLst>
            </p:cNvPr>
            <p:cNvSpPr>
              <a:spLocks noEditPoints="1"/>
            </p:cNvSpPr>
            <p:nvPr/>
          </p:nvSpPr>
          <p:spPr bwMode="black">
            <a:xfrm>
              <a:off x="4337681" y="3415292"/>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09" name="Freeform 9">
              <a:extLst>
                <a:ext uri="{FF2B5EF4-FFF2-40B4-BE49-F238E27FC236}">
                  <a16:creationId xmlns:a16="http://schemas.microsoft.com/office/drawing/2014/main" id="{E8C06C47-6D96-448C-906F-B2CFB1204221}"/>
                </a:ext>
              </a:extLst>
            </p:cNvPr>
            <p:cNvSpPr>
              <a:spLocks noEditPoints="1"/>
            </p:cNvSpPr>
            <p:nvPr/>
          </p:nvSpPr>
          <p:spPr bwMode="black">
            <a:xfrm>
              <a:off x="4337681" y="4515650"/>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sp>
          <p:nvSpPr>
            <p:cNvPr id="310" name="Freeform 9">
              <a:extLst>
                <a:ext uri="{FF2B5EF4-FFF2-40B4-BE49-F238E27FC236}">
                  <a16:creationId xmlns:a16="http://schemas.microsoft.com/office/drawing/2014/main" id="{9C05ED93-5019-4036-83DF-738D8BA7EE02}"/>
                </a:ext>
              </a:extLst>
            </p:cNvPr>
            <p:cNvSpPr>
              <a:spLocks noEditPoints="1"/>
            </p:cNvSpPr>
            <p:nvPr/>
          </p:nvSpPr>
          <p:spPr bwMode="black">
            <a:xfrm>
              <a:off x="4337681" y="3965471"/>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p:spPr>
          <p:txBody>
            <a:bodyPr vert="horz" wrap="square" lIns="93264" tIns="46632" rIns="93264" bIns="46632" numCol="1" anchor="t" anchorCtr="0" compatLnSpc="1">
              <a:prstTxWarp prst="textNoShape">
                <a:avLst/>
              </a:prstTxWarp>
            </a:bodyPr>
            <a:lstStyle/>
            <a:p>
              <a:pPr defTabSz="932563"/>
              <a:endParaRPr lang="en-US" sz="1836">
                <a:solidFill>
                  <a:srgbClr val="000000"/>
                </a:solidFill>
                <a:latin typeface="Segoe UI Semilight"/>
              </a:endParaRPr>
            </a:p>
          </p:txBody>
        </p:sp>
      </p:grpSp>
      <p:grpSp>
        <p:nvGrpSpPr>
          <p:cNvPr id="311" name="Group 310">
            <a:extLst>
              <a:ext uri="{FF2B5EF4-FFF2-40B4-BE49-F238E27FC236}">
                <a16:creationId xmlns:a16="http://schemas.microsoft.com/office/drawing/2014/main" id="{DB686DBC-ABC0-4E21-98BC-BC6D356992A6}"/>
              </a:ext>
            </a:extLst>
          </p:cNvPr>
          <p:cNvGrpSpPr/>
          <p:nvPr/>
        </p:nvGrpSpPr>
        <p:grpSpPr>
          <a:xfrm>
            <a:off x="5223935" y="1957240"/>
            <a:ext cx="2779395" cy="1534019"/>
            <a:chOff x="4733428" y="2676962"/>
            <a:chExt cx="2725144" cy="1504077"/>
          </a:xfrm>
        </p:grpSpPr>
        <p:sp>
          <p:nvSpPr>
            <p:cNvPr id="312" name="Freeform: Shape 311">
              <a:extLst>
                <a:ext uri="{FF2B5EF4-FFF2-40B4-BE49-F238E27FC236}">
                  <a16:creationId xmlns:a16="http://schemas.microsoft.com/office/drawing/2014/main" id="{7621F8E1-A0B0-4586-9D8F-F3BE784EAFA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85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3" name="MS cloud text">
              <a:extLst>
                <a:ext uri="{FF2B5EF4-FFF2-40B4-BE49-F238E27FC236}">
                  <a16:creationId xmlns:a16="http://schemas.microsoft.com/office/drawing/2014/main" id="{CB85124E-1A3E-40EF-9438-E298A5388A91}"/>
                </a:ext>
              </a:extLst>
            </p:cNvPr>
            <p:cNvSpPr txBox="1">
              <a:spLocks/>
            </p:cNvSpPr>
            <p:nvPr/>
          </p:nvSpPr>
          <p:spPr>
            <a:xfrm>
              <a:off x="5019924" y="3233713"/>
              <a:ext cx="2391863" cy="407826"/>
            </a:xfrm>
            <a:prstGeom prst="rect">
              <a:avLst/>
            </a:prstGeom>
          </p:spPr>
          <p:txBody>
            <a:bodyPr vert="horz" wrap="square" lIns="149217" tIns="93260" rIns="149217" bIns="9326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2040" kern="0" spc="0">
                  <a:solidFill>
                    <a:srgbClr val="002050"/>
                  </a:solidFill>
                  <a:latin typeface="Segoe UI Semilight"/>
                  <a:cs typeface="Segoe UI Semilight" panose="020B0402040204020203" pitchFamily="34" charset="0"/>
                </a:rPr>
                <a:t>Microsoft Azure </a:t>
              </a:r>
              <a:br>
                <a:rPr lang="en-US" sz="2040" kern="0" spc="0">
                  <a:solidFill>
                    <a:srgbClr val="002050"/>
                  </a:solidFill>
                  <a:latin typeface="Segoe UI Semilight"/>
                  <a:cs typeface="Segoe UI Semilight" panose="020B0402040204020203" pitchFamily="34" charset="0"/>
                </a:rPr>
              </a:br>
              <a:r>
                <a:rPr lang="en-US" sz="2040" kern="0" spc="0">
                  <a:solidFill>
                    <a:srgbClr val="002050"/>
                  </a:solidFill>
                  <a:latin typeface="Segoe UI Semilight"/>
                  <a:cs typeface="Segoe UI Semilight" panose="020B0402040204020203" pitchFamily="34" charset="0"/>
                </a:rPr>
                <a:t>Active Directory</a:t>
              </a:r>
            </a:p>
          </p:txBody>
        </p:sp>
      </p:grpSp>
      <p:sp>
        <p:nvSpPr>
          <p:cNvPr id="370" name="Rectangle 369">
            <a:extLst>
              <a:ext uri="{FF2B5EF4-FFF2-40B4-BE49-F238E27FC236}">
                <a16:creationId xmlns:a16="http://schemas.microsoft.com/office/drawing/2014/main" id="{E6A55119-24D3-42A3-A35C-A6054A416DD3}"/>
              </a:ext>
            </a:extLst>
          </p:cNvPr>
          <p:cNvSpPr/>
          <p:nvPr/>
        </p:nvSpPr>
        <p:spPr bwMode="auto">
          <a:xfrm>
            <a:off x="2313656" y="1516692"/>
            <a:ext cx="457135" cy="4571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nvGrpSpPr>
          <p:cNvPr id="22" name="Group 21">
            <a:extLst>
              <a:ext uri="{FF2B5EF4-FFF2-40B4-BE49-F238E27FC236}">
                <a16:creationId xmlns:a16="http://schemas.microsoft.com/office/drawing/2014/main" id="{48FA9664-8560-43C5-8F67-671AE18E2995}"/>
              </a:ext>
            </a:extLst>
          </p:cNvPr>
          <p:cNvGrpSpPr/>
          <p:nvPr/>
        </p:nvGrpSpPr>
        <p:grpSpPr>
          <a:xfrm>
            <a:off x="2313656" y="1516693"/>
            <a:ext cx="457135" cy="954992"/>
            <a:chOff x="2267632" y="1487089"/>
            <a:chExt cx="448212" cy="936352"/>
          </a:xfrm>
        </p:grpSpPr>
        <p:grpSp>
          <p:nvGrpSpPr>
            <p:cNvPr id="369" name="Group 368">
              <a:extLst>
                <a:ext uri="{FF2B5EF4-FFF2-40B4-BE49-F238E27FC236}">
                  <a16:creationId xmlns:a16="http://schemas.microsoft.com/office/drawing/2014/main" id="{0DF817A5-342E-4743-ACB2-101F17DE3020}"/>
                </a:ext>
              </a:extLst>
            </p:cNvPr>
            <p:cNvGrpSpPr/>
            <p:nvPr/>
          </p:nvGrpSpPr>
          <p:grpSpPr>
            <a:xfrm>
              <a:off x="2267632" y="1975229"/>
              <a:ext cx="448212" cy="448212"/>
              <a:chOff x="2701231" y="2673849"/>
              <a:chExt cx="457200" cy="457200"/>
            </a:xfrm>
          </p:grpSpPr>
          <p:sp>
            <p:nvSpPr>
              <p:cNvPr id="377" name="Rectangle 376">
                <a:extLst>
                  <a:ext uri="{FF2B5EF4-FFF2-40B4-BE49-F238E27FC236}">
                    <a16:creationId xmlns:a16="http://schemas.microsoft.com/office/drawing/2014/main" id="{7BC08FEE-A212-4D9C-8C04-CFA0DD5B1B6A}"/>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8" name="Picture 4">
                <a:extLst>
                  <a:ext uri="{FF2B5EF4-FFF2-40B4-BE49-F238E27FC236}">
                    <a16:creationId xmlns:a16="http://schemas.microsoft.com/office/drawing/2014/main" id="{EBF18CD8-7C5F-4B10-8E3E-676FB7C7D1E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371" name="Picture 370">
              <a:extLst>
                <a:ext uri="{FF2B5EF4-FFF2-40B4-BE49-F238E27FC236}">
                  <a16:creationId xmlns:a16="http://schemas.microsoft.com/office/drawing/2014/main" id="{8246199F-43E2-49BB-A7AA-161738A148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7632" y="1487089"/>
              <a:ext cx="448212" cy="448212"/>
            </a:xfrm>
            <a:prstGeom prst="rect">
              <a:avLst/>
            </a:prstGeom>
          </p:spPr>
        </p:pic>
      </p:grpSp>
      <p:grpSp>
        <p:nvGrpSpPr>
          <p:cNvPr id="20" name="Group 19">
            <a:extLst>
              <a:ext uri="{FF2B5EF4-FFF2-40B4-BE49-F238E27FC236}">
                <a16:creationId xmlns:a16="http://schemas.microsoft.com/office/drawing/2014/main" id="{F3E3ED2C-6F6D-4957-9267-3ED60291AC20}"/>
              </a:ext>
            </a:extLst>
          </p:cNvPr>
          <p:cNvGrpSpPr/>
          <p:nvPr/>
        </p:nvGrpSpPr>
        <p:grpSpPr>
          <a:xfrm>
            <a:off x="1236653" y="1516693"/>
            <a:ext cx="462991" cy="954992"/>
            <a:chOff x="1211651" y="1487089"/>
            <a:chExt cx="453954" cy="936352"/>
          </a:xfrm>
        </p:grpSpPr>
        <p:pic>
          <p:nvPicPr>
            <p:cNvPr id="366" name="Picture 365" descr="A close up of a sign&#10;&#10;Description generated with high confidence">
              <a:extLst>
                <a:ext uri="{FF2B5EF4-FFF2-40B4-BE49-F238E27FC236}">
                  <a16:creationId xmlns:a16="http://schemas.microsoft.com/office/drawing/2014/main" id="{2CEFC53D-D469-4675-B99C-E76DF36CE6C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17393" y="1487089"/>
              <a:ext cx="448212" cy="448212"/>
            </a:xfrm>
            <a:prstGeom prst="rect">
              <a:avLst/>
            </a:prstGeom>
          </p:spPr>
        </p:pic>
        <p:pic>
          <p:nvPicPr>
            <p:cNvPr id="373" name="Picture 54" descr="https://az495088.vo.msecnd.net/app-logo/amazonuk_215.png">
              <a:extLst>
                <a:ext uri="{FF2B5EF4-FFF2-40B4-BE49-F238E27FC236}">
                  <a16:creationId xmlns:a16="http://schemas.microsoft.com/office/drawing/2014/main" id="{9F5C8929-C1E9-4B12-A528-2D666B74C61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A7CB9C9F-4E92-4CA0-A46C-B43334917464}"/>
              </a:ext>
            </a:extLst>
          </p:cNvPr>
          <p:cNvGrpSpPr/>
          <p:nvPr/>
        </p:nvGrpSpPr>
        <p:grpSpPr>
          <a:xfrm>
            <a:off x="1774442" y="1516693"/>
            <a:ext cx="467720" cy="954992"/>
            <a:chOff x="1738942" y="1487089"/>
            <a:chExt cx="458591" cy="936352"/>
          </a:xfrm>
          <a:solidFill>
            <a:srgbClr val="E6E6E6"/>
          </a:solidFill>
        </p:grpSpPr>
        <p:pic>
          <p:nvPicPr>
            <p:cNvPr id="368" name="Picture 367">
              <a:extLst>
                <a:ext uri="{FF2B5EF4-FFF2-40B4-BE49-F238E27FC236}">
                  <a16:creationId xmlns:a16="http://schemas.microsoft.com/office/drawing/2014/main" id="{834D6F60-EBB6-474B-9AA7-914EBAF5C5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749321" y="1487089"/>
              <a:ext cx="448212" cy="448212"/>
            </a:xfrm>
            <a:prstGeom prst="rect">
              <a:avLst/>
            </a:prstGeom>
            <a:grpFill/>
          </p:spPr>
        </p:pic>
        <p:pic>
          <p:nvPicPr>
            <p:cNvPr id="374" name="Picture 56" descr="https://az495088.vo.msecnd.net/app-logo/linkedin_215.png">
              <a:extLst>
                <a:ext uri="{FF2B5EF4-FFF2-40B4-BE49-F238E27FC236}">
                  <a16:creationId xmlns:a16="http://schemas.microsoft.com/office/drawing/2014/main" id="{0CAAFC63-AFBE-465F-B870-74F03E61B582}"/>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738942" y="1975229"/>
              <a:ext cx="448212" cy="448212"/>
            </a:xfrm>
            <a:prstGeom prst="rect">
              <a:avLst/>
            </a:prstGeom>
            <a:grpFill/>
          </p:spPr>
        </p:pic>
      </p:grpSp>
      <p:grpSp>
        <p:nvGrpSpPr>
          <p:cNvPr id="19" name="Group 18">
            <a:extLst>
              <a:ext uri="{FF2B5EF4-FFF2-40B4-BE49-F238E27FC236}">
                <a16:creationId xmlns:a16="http://schemas.microsoft.com/office/drawing/2014/main" id="{8FEDA944-2DD7-42CA-85CC-B81749B1DA6F}"/>
              </a:ext>
            </a:extLst>
          </p:cNvPr>
          <p:cNvGrpSpPr/>
          <p:nvPr/>
        </p:nvGrpSpPr>
        <p:grpSpPr>
          <a:xfrm>
            <a:off x="622666" y="1516693"/>
            <a:ext cx="1048307" cy="1323953"/>
            <a:chOff x="609648" y="1487089"/>
            <a:chExt cx="1027845" cy="1298111"/>
          </a:xfrm>
        </p:grpSpPr>
        <p:pic>
          <p:nvPicPr>
            <p:cNvPr id="367" name="Picture 366" descr="A close up of a fish&#10;&#10;Description generated with high confidence">
              <a:extLst>
                <a:ext uri="{FF2B5EF4-FFF2-40B4-BE49-F238E27FC236}">
                  <a16:creationId xmlns:a16="http://schemas.microsoft.com/office/drawing/2014/main" id="{AFC0DBC4-C8AF-49CE-BE5B-1DF5230C4A8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0708" y="1487089"/>
              <a:ext cx="448212" cy="448212"/>
            </a:xfrm>
            <a:prstGeom prst="rect">
              <a:avLst/>
            </a:prstGeom>
          </p:spPr>
        </p:pic>
        <p:grpSp>
          <p:nvGrpSpPr>
            <p:cNvPr id="372" name="Group 371">
              <a:extLst>
                <a:ext uri="{FF2B5EF4-FFF2-40B4-BE49-F238E27FC236}">
                  <a16:creationId xmlns:a16="http://schemas.microsoft.com/office/drawing/2014/main" id="{93B0140F-6BA2-4946-B0C8-104C2478F86C}"/>
                </a:ext>
              </a:extLst>
            </p:cNvPr>
            <p:cNvGrpSpPr/>
            <p:nvPr/>
          </p:nvGrpSpPr>
          <p:grpSpPr>
            <a:xfrm>
              <a:off x="696045" y="1975229"/>
              <a:ext cx="448212" cy="448212"/>
              <a:chOff x="569427" y="3896425"/>
              <a:chExt cx="457200" cy="457200"/>
            </a:xfrm>
          </p:grpSpPr>
          <p:sp>
            <p:nvSpPr>
              <p:cNvPr id="375" name="Rectangle 374">
                <a:extLst>
                  <a:ext uri="{FF2B5EF4-FFF2-40B4-BE49-F238E27FC236}">
                    <a16:creationId xmlns:a16="http://schemas.microsoft.com/office/drawing/2014/main" id="{E4802B00-7B36-4722-AC85-73AC87DAC9AE}"/>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pic>
            <p:nvPicPr>
              <p:cNvPr id="376" name="Picture 375">
                <a:extLst>
                  <a:ext uri="{FF2B5EF4-FFF2-40B4-BE49-F238E27FC236}">
                    <a16:creationId xmlns:a16="http://schemas.microsoft.com/office/drawing/2014/main" id="{02315024-EC7C-4E69-B6D9-93453362F999}"/>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569427" y="3896425"/>
                <a:ext cx="457200" cy="457200"/>
              </a:xfrm>
              <a:prstGeom prst="rect">
                <a:avLst/>
              </a:prstGeom>
            </p:spPr>
          </p:pic>
        </p:grpSp>
        <p:sp>
          <p:nvSpPr>
            <p:cNvPr id="364" name="Rectangle 363">
              <a:extLst>
                <a:ext uri="{FF2B5EF4-FFF2-40B4-BE49-F238E27FC236}">
                  <a16:creationId xmlns:a16="http://schemas.microsoft.com/office/drawing/2014/main" id="{0CDFE931-01F3-4AE5-9073-BD338DBBE83C}"/>
                </a:ext>
              </a:extLst>
            </p:cNvPr>
            <p:cNvSpPr/>
            <p:nvPr/>
          </p:nvSpPr>
          <p:spPr>
            <a:xfrm>
              <a:off x="609648" y="2471396"/>
              <a:ext cx="1027845"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Social IDs</a:t>
              </a:r>
            </a:p>
          </p:txBody>
        </p:sp>
      </p:grpSp>
      <p:grpSp>
        <p:nvGrpSpPr>
          <p:cNvPr id="382" name="Group 381">
            <a:extLst>
              <a:ext uri="{FF2B5EF4-FFF2-40B4-BE49-F238E27FC236}">
                <a16:creationId xmlns:a16="http://schemas.microsoft.com/office/drawing/2014/main" id="{85F27B67-C449-45DF-9753-DA6FED5C92CC}"/>
              </a:ext>
            </a:extLst>
          </p:cNvPr>
          <p:cNvGrpSpPr/>
          <p:nvPr/>
        </p:nvGrpSpPr>
        <p:grpSpPr>
          <a:xfrm>
            <a:off x="710783" y="3044978"/>
            <a:ext cx="582550" cy="957240"/>
            <a:chOff x="638332" y="4687711"/>
            <a:chExt cx="582632" cy="957376"/>
          </a:xfrm>
        </p:grpSpPr>
        <p:grpSp>
          <p:nvGrpSpPr>
            <p:cNvPr id="400" name="Group 399">
              <a:extLst>
                <a:ext uri="{FF2B5EF4-FFF2-40B4-BE49-F238E27FC236}">
                  <a16:creationId xmlns:a16="http://schemas.microsoft.com/office/drawing/2014/main" id="{16BF625B-0886-4B5E-9937-3EAFFADAB92B}"/>
                </a:ext>
              </a:extLst>
            </p:cNvPr>
            <p:cNvGrpSpPr/>
            <p:nvPr/>
          </p:nvGrpSpPr>
          <p:grpSpPr>
            <a:xfrm>
              <a:off x="638332" y="4687711"/>
              <a:ext cx="582632" cy="957376"/>
              <a:chOff x="2397241" y="4380340"/>
              <a:chExt cx="677654" cy="1113516"/>
            </a:xfrm>
          </p:grpSpPr>
          <p:sp>
            <p:nvSpPr>
              <p:cNvPr id="402" name="Freeform: Shape 401">
                <a:extLst>
                  <a:ext uri="{FF2B5EF4-FFF2-40B4-BE49-F238E27FC236}">
                    <a16:creationId xmlns:a16="http://schemas.microsoft.com/office/drawing/2014/main" id="{E69ED7F5-F42B-4E73-B2D9-7AF7EAE348B6}"/>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3" name="Oval 402">
                <a:extLst>
                  <a:ext uri="{FF2B5EF4-FFF2-40B4-BE49-F238E27FC236}">
                    <a16:creationId xmlns:a16="http://schemas.microsoft.com/office/drawing/2014/main" id="{94FE30DF-A898-470F-953D-BE17D068A1BD}"/>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04" name="Group 403">
                <a:extLst>
                  <a:ext uri="{FF2B5EF4-FFF2-40B4-BE49-F238E27FC236}">
                    <a16:creationId xmlns:a16="http://schemas.microsoft.com/office/drawing/2014/main" id="{24CACEE5-8799-44E3-B84A-B1145B9EE585}"/>
                  </a:ext>
                </a:extLst>
              </p:cNvPr>
              <p:cNvGrpSpPr/>
              <p:nvPr/>
            </p:nvGrpSpPr>
            <p:grpSpPr>
              <a:xfrm>
                <a:off x="2620879" y="4640420"/>
                <a:ext cx="230378" cy="277325"/>
                <a:chOff x="7132637" y="5315797"/>
                <a:chExt cx="413352" cy="497587"/>
              </a:xfrm>
            </p:grpSpPr>
            <p:sp>
              <p:nvSpPr>
                <p:cNvPr id="405" name="Oval 8">
                  <a:extLst>
                    <a:ext uri="{FF2B5EF4-FFF2-40B4-BE49-F238E27FC236}">
                      <a16:creationId xmlns:a16="http://schemas.microsoft.com/office/drawing/2014/main" id="{54016E59-4C47-4D5E-97E9-EA9109A07A26}"/>
                    </a:ext>
                  </a:extLst>
                </p:cNvPr>
                <p:cNvSpPr>
                  <a:spLocks noChangeArrowheads="1"/>
                </p:cNvSpPr>
                <p:nvPr/>
              </p:nvSpPr>
              <p:spPr bwMode="auto">
                <a:xfrm>
                  <a:off x="7192760" y="5315797"/>
                  <a:ext cx="293104" cy="293350"/>
                </a:xfrm>
                <a:prstGeom prst="ellipse">
                  <a:avLst/>
                </a:pr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406" name="Freeform 9">
                  <a:extLst>
                    <a:ext uri="{FF2B5EF4-FFF2-40B4-BE49-F238E27FC236}">
                      <a16:creationId xmlns:a16="http://schemas.microsoft.com/office/drawing/2014/main" id="{FD7BA978-51E4-4DA3-BD3B-EF584A1FB1AD}"/>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401" name="Picture 400">
              <a:extLst>
                <a:ext uri="{FF2B5EF4-FFF2-40B4-BE49-F238E27FC236}">
                  <a16:creationId xmlns:a16="http://schemas.microsoft.com/office/drawing/2014/main" id="{AB6C0FF8-27D0-459D-9141-9F280BFE2FBF}"/>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69628" y="5267941"/>
              <a:ext cx="320040" cy="320040"/>
            </a:xfrm>
            <a:prstGeom prst="rect">
              <a:avLst/>
            </a:prstGeom>
          </p:spPr>
        </p:pic>
      </p:grpSp>
      <p:grpSp>
        <p:nvGrpSpPr>
          <p:cNvPr id="383" name="Group 382">
            <a:extLst>
              <a:ext uri="{FF2B5EF4-FFF2-40B4-BE49-F238E27FC236}">
                <a16:creationId xmlns:a16="http://schemas.microsoft.com/office/drawing/2014/main" id="{F2F46AAC-C188-4C52-B0AD-14E1D594B1BD}"/>
              </a:ext>
            </a:extLst>
          </p:cNvPr>
          <p:cNvGrpSpPr/>
          <p:nvPr/>
        </p:nvGrpSpPr>
        <p:grpSpPr>
          <a:xfrm>
            <a:off x="1385704" y="3044977"/>
            <a:ext cx="582550" cy="957240"/>
            <a:chOff x="1313349" y="4687710"/>
            <a:chExt cx="582632" cy="957376"/>
          </a:xfrm>
        </p:grpSpPr>
        <p:grpSp>
          <p:nvGrpSpPr>
            <p:cNvPr id="393" name="Group 392">
              <a:extLst>
                <a:ext uri="{FF2B5EF4-FFF2-40B4-BE49-F238E27FC236}">
                  <a16:creationId xmlns:a16="http://schemas.microsoft.com/office/drawing/2014/main" id="{98201E5A-119E-4C9B-940E-EECF3FF25DB0}"/>
                </a:ext>
              </a:extLst>
            </p:cNvPr>
            <p:cNvGrpSpPr/>
            <p:nvPr/>
          </p:nvGrpSpPr>
          <p:grpSpPr>
            <a:xfrm>
              <a:off x="1313349" y="4687710"/>
              <a:ext cx="582632" cy="957376"/>
              <a:chOff x="2397241" y="4380340"/>
              <a:chExt cx="677654" cy="1113516"/>
            </a:xfrm>
          </p:grpSpPr>
          <p:sp>
            <p:nvSpPr>
              <p:cNvPr id="395" name="Freeform: Shape 394">
                <a:extLst>
                  <a:ext uri="{FF2B5EF4-FFF2-40B4-BE49-F238E27FC236}">
                    <a16:creationId xmlns:a16="http://schemas.microsoft.com/office/drawing/2014/main" id="{600EE2C8-3BC1-4A36-80BB-14AFB2DF6F2B}"/>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6" name="Oval 395">
                <a:extLst>
                  <a:ext uri="{FF2B5EF4-FFF2-40B4-BE49-F238E27FC236}">
                    <a16:creationId xmlns:a16="http://schemas.microsoft.com/office/drawing/2014/main" id="{60F0770D-9C31-47FB-AA1B-19B1B58D3379}"/>
                  </a:ext>
                </a:extLst>
              </p:cNvPr>
              <p:cNvSpPr/>
              <p:nvPr/>
            </p:nvSpPr>
            <p:spPr bwMode="auto">
              <a:xfrm>
                <a:off x="2539628" y="4595906"/>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7" name="Group 396">
                <a:extLst>
                  <a:ext uri="{FF2B5EF4-FFF2-40B4-BE49-F238E27FC236}">
                    <a16:creationId xmlns:a16="http://schemas.microsoft.com/office/drawing/2014/main" id="{B4B3B681-FD15-4516-B933-FE168B42D913}"/>
                  </a:ext>
                </a:extLst>
              </p:cNvPr>
              <p:cNvGrpSpPr/>
              <p:nvPr/>
            </p:nvGrpSpPr>
            <p:grpSpPr>
              <a:xfrm>
                <a:off x="2620879" y="4640422"/>
                <a:ext cx="230378" cy="277320"/>
                <a:chOff x="7132637" y="5315801"/>
                <a:chExt cx="413352" cy="497578"/>
              </a:xfrm>
            </p:grpSpPr>
            <p:sp>
              <p:nvSpPr>
                <p:cNvPr id="398" name="Oval 8">
                  <a:extLst>
                    <a:ext uri="{FF2B5EF4-FFF2-40B4-BE49-F238E27FC236}">
                      <a16:creationId xmlns:a16="http://schemas.microsoft.com/office/drawing/2014/main" id="{2B37D8BB-9D4A-463B-8C1D-A2C89A98C9EE}"/>
                    </a:ext>
                  </a:extLst>
                </p:cNvPr>
                <p:cNvSpPr>
                  <a:spLocks noChangeArrowheads="1"/>
                </p:cNvSpPr>
                <p:nvPr/>
              </p:nvSpPr>
              <p:spPr bwMode="auto">
                <a:xfrm>
                  <a:off x="7192760" y="5315801"/>
                  <a:ext cx="293104" cy="293349"/>
                </a:xfrm>
                <a:prstGeom prst="ellipse">
                  <a:avLst/>
                </a:pr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9" name="Freeform 9">
                  <a:extLst>
                    <a:ext uri="{FF2B5EF4-FFF2-40B4-BE49-F238E27FC236}">
                      <a16:creationId xmlns:a16="http://schemas.microsoft.com/office/drawing/2014/main" id="{49E425A6-F162-49F2-8C41-9A7C14EB4E44}"/>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sp>
          <p:nvSpPr>
            <p:cNvPr id="394" name="Freeform: Shape 393">
              <a:extLst>
                <a:ext uri="{FF2B5EF4-FFF2-40B4-BE49-F238E27FC236}">
                  <a16:creationId xmlns:a16="http://schemas.microsoft.com/office/drawing/2014/main" id="{7A7CBEA7-2A30-4789-8F60-B52AB41BD649}"/>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D5FDC71-3312-45F6-A626-F98BE8618D16}"/>
              </a:ext>
            </a:extLst>
          </p:cNvPr>
          <p:cNvGrpSpPr/>
          <p:nvPr/>
        </p:nvGrpSpPr>
        <p:grpSpPr>
          <a:xfrm>
            <a:off x="2047469" y="3044977"/>
            <a:ext cx="2252738" cy="1026236"/>
            <a:chOff x="2006640" y="2985543"/>
            <a:chExt cx="2208767" cy="1006205"/>
          </a:xfrm>
        </p:grpSpPr>
        <p:sp>
          <p:nvSpPr>
            <p:cNvPr id="380" name="Rectangle 379">
              <a:extLst>
                <a:ext uri="{FF2B5EF4-FFF2-40B4-BE49-F238E27FC236}">
                  <a16:creationId xmlns:a16="http://schemas.microsoft.com/office/drawing/2014/main" id="{1F21591D-4A33-4482-8DE2-86EB94E0E9B5}"/>
                </a:ext>
              </a:extLst>
            </p:cNvPr>
            <p:cNvSpPr/>
            <p:nvPr/>
          </p:nvSpPr>
          <p:spPr>
            <a:xfrm>
              <a:off x="2609997" y="3456473"/>
              <a:ext cx="1605410" cy="535275"/>
            </a:xfrm>
            <a:prstGeom prst="rect">
              <a:avLst/>
            </a:prstGeom>
          </p:spPr>
          <p:txBody>
            <a:bodyPr wrap="square">
              <a:spAutoFit/>
            </a:bodyPr>
            <a:lstStyle/>
            <a:p>
              <a:pPr defTabSz="932293" fontAlgn="base">
                <a:lnSpc>
                  <a:spcPct val="90000"/>
                </a:lnSpc>
                <a:spcBef>
                  <a:spcPts val="600"/>
                </a:spcBef>
                <a:spcAft>
                  <a:spcPct val="0"/>
                </a:spcAft>
              </a:pPr>
              <a:r>
                <a:rPr lang="en-US" sz="1599">
                  <a:solidFill>
                    <a:srgbClr val="353535"/>
                  </a:solidFill>
                  <a:latin typeface="Segoe UI Semilight"/>
                  <a:cs typeface="Segoe UI" pitchFamily="34" charset="0"/>
                </a:rPr>
                <a:t>Business &amp;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Government IDs</a:t>
              </a:r>
            </a:p>
          </p:txBody>
        </p:sp>
        <p:grpSp>
          <p:nvGrpSpPr>
            <p:cNvPr id="384" name="Group 383">
              <a:extLst>
                <a:ext uri="{FF2B5EF4-FFF2-40B4-BE49-F238E27FC236}">
                  <a16:creationId xmlns:a16="http://schemas.microsoft.com/office/drawing/2014/main" id="{F100B119-F894-4F65-BF78-D42B7209065D}"/>
                </a:ext>
              </a:extLst>
            </p:cNvPr>
            <p:cNvGrpSpPr/>
            <p:nvPr/>
          </p:nvGrpSpPr>
          <p:grpSpPr>
            <a:xfrm>
              <a:off x="2006640" y="2985543"/>
              <a:ext cx="571179" cy="938556"/>
              <a:chOff x="1975208" y="4687710"/>
              <a:chExt cx="582632" cy="957376"/>
            </a:xfrm>
          </p:grpSpPr>
          <p:grpSp>
            <p:nvGrpSpPr>
              <p:cNvPr id="385" name="Group 384">
                <a:extLst>
                  <a:ext uri="{FF2B5EF4-FFF2-40B4-BE49-F238E27FC236}">
                    <a16:creationId xmlns:a16="http://schemas.microsoft.com/office/drawing/2014/main" id="{C7AEAF22-93E7-415B-BCC3-11BB16D96828}"/>
                  </a:ext>
                </a:extLst>
              </p:cNvPr>
              <p:cNvGrpSpPr/>
              <p:nvPr/>
            </p:nvGrpSpPr>
            <p:grpSpPr>
              <a:xfrm>
                <a:off x="1975208" y="4687710"/>
                <a:ext cx="582632" cy="957376"/>
                <a:chOff x="2397241" y="4380339"/>
                <a:chExt cx="677654" cy="1113516"/>
              </a:xfrm>
            </p:grpSpPr>
            <p:sp>
              <p:nvSpPr>
                <p:cNvPr id="388" name="Freeform: Shape 387">
                  <a:extLst>
                    <a:ext uri="{FF2B5EF4-FFF2-40B4-BE49-F238E27FC236}">
                      <a16:creationId xmlns:a16="http://schemas.microsoft.com/office/drawing/2014/main" id="{47A23CBF-2BE2-4193-9B2E-BB5ACBEB32A7}"/>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452EF527-2FFB-429C-8B04-7D28F427DF38}"/>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0" name="Group 389">
                  <a:extLst>
                    <a:ext uri="{FF2B5EF4-FFF2-40B4-BE49-F238E27FC236}">
                      <a16:creationId xmlns:a16="http://schemas.microsoft.com/office/drawing/2014/main" id="{B53DD6E8-9328-4580-B872-C9A00013F6FE}"/>
                    </a:ext>
                  </a:extLst>
                </p:cNvPr>
                <p:cNvGrpSpPr/>
                <p:nvPr/>
              </p:nvGrpSpPr>
              <p:grpSpPr>
                <a:xfrm>
                  <a:off x="2620879" y="4640413"/>
                  <a:ext cx="230378" cy="277327"/>
                  <a:chOff x="7132637" y="5315790"/>
                  <a:chExt cx="413352" cy="497591"/>
                </a:xfrm>
              </p:grpSpPr>
              <p:sp>
                <p:nvSpPr>
                  <p:cNvPr id="391" name="Oval 8">
                    <a:extLst>
                      <a:ext uri="{FF2B5EF4-FFF2-40B4-BE49-F238E27FC236}">
                        <a16:creationId xmlns:a16="http://schemas.microsoft.com/office/drawing/2014/main" id="{14316310-7A02-4C55-9AE0-7844555B96A5}"/>
                      </a:ext>
                    </a:extLst>
                  </p:cNvPr>
                  <p:cNvSpPr>
                    <a:spLocks noChangeArrowheads="1"/>
                  </p:cNvSpPr>
                  <p:nvPr/>
                </p:nvSpPr>
                <p:spPr bwMode="auto">
                  <a:xfrm>
                    <a:off x="7192760" y="5315790"/>
                    <a:ext cx="293104" cy="293349"/>
                  </a:xfrm>
                  <a:prstGeom prst="ellipse">
                    <a:avLst/>
                  </a:pr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392" name="Freeform 9">
                    <a:extLst>
                      <a:ext uri="{FF2B5EF4-FFF2-40B4-BE49-F238E27FC236}">
                        <a16:creationId xmlns:a16="http://schemas.microsoft.com/office/drawing/2014/main" id="{08BF325D-CC60-43AA-96F5-D9974D0C102C}"/>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pic>
            <p:nvPicPr>
              <p:cNvPr id="386" name="Picture 385">
                <a:extLst>
                  <a:ext uri="{FF2B5EF4-FFF2-40B4-BE49-F238E27FC236}">
                    <a16:creationId xmlns:a16="http://schemas.microsoft.com/office/drawing/2014/main" id="{13DFBF32-4392-4D81-8DF5-7B6D30A8CDF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168606" y="5288137"/>
                <a:ext cx="195836" cy="195836"/>
              </a:xfrm>
              <a:prstGeom prst="rect">
                <a:avLst/>
              </a:prstGeom>
            </p:spPr>
          </p:pic>
          <p:sp>
            <p:nvSpPr>
              <p:cNvPr id="387" name="TextBox 386">
                <a:extLst>
                  <a:ext uri="{FF2B5EF4-FFF2-40B4-BE49-F238E27FC236}">
                    <a16:creationId xmlns:a16="http://schemas.microsoft.com/office/drawing/2014/main" id="{4EB2C949-C586-4783-929C-C49EF730F2E9}"/>
                  </a:ext>
                </a:extLst>
              </p:cNvPr>
              <p:cNvSpPr txBox="1"/>
              <p:nvPr/>
            </p:nvSpPr>
            <p:spPr>
              <a:xfrm>
                <a:off x="2033099" y="5482185"/>
                <a:ext cx="466850" cy="98894"/>
              </a:xfrm>
              <a:prstGeom prst="rect">
                <a:avLst/>
              </a:prstGeom>
              <a:noFill/>
            </p:spPr>
            <p:txBody>
              <a:bodyPr wrap="square" lIns="0" tIns="0" rIns="0" bIns="0" rtlCol="0">
                <a:spAutoFit/>
              </a:bodyPr>
              <a:lstStyle/>
              <a:p>
                <a:pPr algn="ctr" defTabSz="932563">
                  <a:lnSpc>
                    <a:spcPct val="90000"/>
                  </a:lnSpc>
                  <a:spcAft>
                    <a:spcPts val="600"/>
                  </a:spcAft>
                </a:pPr>
                <a:r>
                  <a:rPr lang="en-US" sz="700">
                    <a:solidFill>
                      <a:srgbClr val="FFFFFF"/>
                    </a:solidFill>
                    <a:latin typeface="Georgia" panose="02040502050405020303" pitchFamily="18" charset="0"/>
                  </a:rPr>
                  <a:t>contoso</a:t>
                </a:r>
              </a:p>
            </p:txBody>
          </p:sp>
        </p:grpSp>
      </p:grpSp>
      <p:grpSp>
        <p:nvGrpSpPr>
          <p:cNvPr id="14" name="Group 13">
            <a:extLst>
              <a:ext uri="{FF2B5EF4-FFF2-40B4-BE49-F238E27FC236}">
                <a16:creationId xmlns:a16="http://schemas.microsoft.com/office/drawing/2014/main" id="{556D0AAD-C95F-4349-B1A8-3DC78891750A}"/>
              </a:ext>
            </a:extLst>
          </p:cNvPr>
          <p:cNvGrpSpPr/>
          <p:nvPr/>
        </p:nvGrpSpPr>
        <p:grpSpPr>
          <a:xfrm>
            <a:off x="2848343" y="2206120"/>
            <a:ext cx="1478908" cy="1099183"/>
            <a:chOff x="3110688" y="1759347"/>
            <a:chExt cx="1450041" cy="1077728"/>
          </a:xfrm>
        </p:grpSpPr>
        <p:sp>
          <p:nvSpPr>
            <p:cNvPr id="304" name="Rectangle 303">
              <a:extLst>
                <a:ext uri="{FF2B5EF4-FFF2-40B4-BE49-F238E27FC236}">
                  <a16:creationId xmlns:a16="http://schemas.microsoft.com/office/drawing/2014/main" id="{70D64B0E-8467-4E8B-95FD-346884FBAA4C}"/>
                </a:ext>
              </a:extLst>
            </p:cNvPr>
            <p:cNvSpPr/>
            <p:nvPr/>
          </p:nvSpPr>
          <p:spPr>
            <a:xfrm>
              <a:off x="3260996" y="1759347"/>
              <a:ext cx="1149424" cy="535275"/>
            </a:xfrm>
            <a:prstGeom prst="rect">
              <a:avLst/>
            </a:prstGeom>
          </p:spPr>
          <p:txBody>
            <a:bodyPr wrap="square">
              <a:spAutoFit/>
            </a:bodyPr>
            <a:lstStyle/>
            <a:p>
              <a:pPr algn="ctr" defTabSz="932293" fontAlgn="base">
                <a:lnSpc>
                  <a:spcPct val="90000"/>
                </a:lnSpc>
                <a:spcBef>
                  <a:spcPts val="600"/>
                </a:spcBef>
                <a:spcAft>
                  <a:spcPct val="0"/>
                </a:spcAft>
              </a:pPr>
              <a:r>
                <a:rPr lang="en-US" sz="1599">
                  <a:solidFill>
                    <a:srgbClr val="353535"/>
                  </a:solidFill>
                  <a:latin typeface="Segoe UI Semilight"/>
                  <a:cs typeface="Segoe UI" pitchFamily="34" charset="0"/>
                </a:rPr>
                <a:t>Any SAML </a:t>
              </a:r>
              <a:br>
                <a:rPr lang="en-US" sz="1599">
                  <a:solidFill>
                    <a:srgbClr val="353535"/>
                  </a:solidFill>
                  <a:latin typeface="Segoe UI Semilight"/>
                  <a:cs typeface="Segoe UI" pitchFamily="34" charset="0"/>
                </a:rPr>
              </a:br>
              <a:r>
                <a:rPr lang="en-US" sz="1599">
                  <a:solidFill>
                    <a:srgbClr val="353535"/>
                  </a:solidFill>
                  <a:latin typeface="Segoe UI Semilight"/>
                  <a:cs typeface="Segoe UI" pitchFamily="34" charset="0"/>
                </a:rPr>
                <a:t>provider</a:t>
              </a:r>
            </a:p>
          </p:txBody>
        </p:sp>
        <p:pic>
          <p:nvPicPr>
            <p:cNvPr id="324" name="Picture 323">
              <a:extLst>
                <a:ext uri="{FF2B5EF4-FFF2-40B4-BE49-F238E27FC236}">
                  <a16:creationId xmlns:a16="http://schemas.microsoft.com/office/drawing/2014/main" id="{AEE72C23-1B20-4E8A-91B2-5A429E3EBF2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110688" y="2218268"/>
              <a:ext cx="1450041" cy="618807"/>
            </a:xfrm>
            <a:prstGeom prst="rect">
              <a:avLst/>
            </a:prstGeom>
          </p:spPr>
        </p:pic>
      </p:grpSp>
      <p:sp>
        <p:nvSpPr>
          <p:cNvPr id="325" name="Rectangle: Rounded Corners 324">
            <a:extLst>
              <a:ext uri="{FF2B5EF4-FFF2-40B4-BE49-F238E27FC236}">
                <a16:creationId xmlns:a16="http://schemas.microsoft.com/office/drawing/2014/main" id="{5D8C814F-72A1-4D39-84EF-ACEA9B7700E1}"/>
              </a:ext>
            </a:extLst>
          </p:cNvPr>
          <p:cNvSpPr/>
          <p:nvPr/>
        </p:nvSpPr>
        <p:spPr bwMode="auto">
          <a:xfrm>
            <a:off x="467184" y="1233512"/>
            <a:ext cx="4075575"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8" name="Rectangle 7">
            <a:extLst>
              <a:ext uri="{FF2B5EF4-FFF2-40B4-BE49-F238E27FC236}">
                <a16:creationId xmlns:a16="http://schemas.microsoft.com/office/drawing/2014/main" id="{33BEB387-2B12-4E61-B056-FF7A86DC6759}"/>
              </a:ext>
            </a:extLst>
          </p:cNvPr>
          <p:cNvSpPr/>
          <p:nvPr/>
        </p:nvSpPr>
        <p:spPr bwMode="auto">
          <a:xfrm>
            <a:off x="1599884" y="4130295"/>
            <a:ext cx="1810172"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6" name="TextBox 325">
            <a:extLst>
              <a:ext uri="{FF2B5EF4-FFF2-40B4-BE49-F238E27FC236}">
                <a16:creationId xmlns:a16="http://schemas.microsoft.com/office/drawing/2014/main" id="{0C700C97-0918-4E8A-BF85-6FB503EF9F40}"/>
              </a:ext>
            </a:extLst>
          </p:cNvPr>
          <p:cNvSpPr txBox="1"/>
          <p:nvPr/>
        </p:nvSpPr>
        <p:spPr>
          <a:xfrm>
            <a:off x="879791" y="4093755"/>
            <a:ext cx="325035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Customers</a:t>
            </a:r>
          </a:p>
        </p:txBody>
      </p:sp>
      <p:sp>
        <p:nvSpPr>
          <p:cNvPr id="327" name="Rectangle: Rounded Corners 326">
            <a:extLst>
              <a:ext uri="{FF2B5EF4-FFF2-40B4-BE49-F238E27FC236}">
                <a16:creationId xmlns:a16="http://schemas.microsoft.com/office/drawing/2014/main" id="{CE94AC3A-7148-4759-B816-EC56D6809720}"/>
              </a:ext>
            </a:extLst>
          </p:cNvPr>
          <p:cNvSpPr/>
          <p:nvPr/>
        </p:nvSpPr>
        <p:spPr bwMode="auto">
          <a:xfrm>
            <a:off x="8269077" y="1249572"/>
            <a:ext cx="3693299" cy="3104620"/>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a:gradFill>
                <a:gsLst>
                  <a:gs pos="0">
                    <a:srgbClr val="353535">
                      <a:alpha val="49000"/>
                    </a:srgbClr>
                  </a:gs>
                  <a:gs pos="100000">
                    <a:srgbClr val="353535">
                      <a:alpha val="49000"/>
                    </a:srgbClr>
                  </a:gs>
                </a:gsLst>
                <a:lin ang="5400000" scaled="0"/>
              </a:gradFill>
              <a:latin typeface="Segoe UI Semilight"/>
            </a:endParaRPr>
          </a:p>
        </p:txBody>
      </p:sp>
      <p:sp useBgFill="1">
        <p:nvSpPr>
          <p:cNvPr id="328" name="Rectangle 327">
            <a:extLst>
              <a:ext uri="{FF2B5EF4-FFF2-40B4-BE49-F238E27FC236}">
                <a16:creationId xmlns:a16="http://schemas.microsoft.com/office/drawing/2014/main" id="{053DF340-E3A9-4375-B6D1-9CDF41B32111}"/>
              </a:ext>
            </a:extLst>
          </p:cNvPr>
          <p:cNvSpPr/>
          <p:nvPr/>
        </p:nvSpPr>
        <p:spPr bwMode="auto">
          <a:xfrm>
            <a:off x="9409560" y="4146356"/>
            <a:ext cx="1412333" cy="51547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29" name="TextBox 328">
            <a:extLst>
              <a:ext uri="{FF2B5EF4-FFF2-40B4-BE49-F238E27FC236}">
                <a16:creationId xmlns:a16="http://schemas.microsoft.com/office/drawing/2014/main" id="{D953538A-48BC-4B51-AAC2-37C183AB2681}"/>
              </a:ext>
            </a:extLst>
          </p:cNvPr>
          <p:cNvSpPr txBox="1"/>
          <p:nvPr/>
        </p:nvSpPr>
        <p:spPr>
          <a:xfrm>
            <a:off x="8269077" y="4109815"/>
            <a:ext cx="3693299" cy="403433"/>
          </a:xfrm>
          <a:prstGeom prst="rect">
            <a:avLst/>
          </a:prstGeom>
          <a:noFill/>
        </p:spPr>
        <p:txBody>
          <a:bodyPr wrap="square" lIns="0" tIns="0" rIns="0" bIns="0" rtlCol="0" anchor="ctr" anchorCtr="0">
            <a:spAutoFit/>
          </a:bodyPr>
          <a:lstStyle/>
          <a:p>
            <a:pPr algn="ctr" defTabSz="951304">
              <a:lnSpc>
                <a:spcPct val="90000"/>
              </a:lnSpc>
              <a:spcBef>
                <a:spcPct val="0"/>
              </a:spcBef>
              <a:spcAft>
                <a:spcPts val="612"/>
              </a:spcAft>
              <a:defRPr/>
            </a:pPr>
            <a:r>
              <a:rPr lang="en-US" sz="2856">
                <a:ln w="3175">
                  <a:noFill/>
                </a:ln>
                <a:gradFill>
                  <a:gsLst>
                    <a:gs pos="32240">
                      <a:srgbClr val="002050"/>
                    </a:gs>
                    <a:gs pos="59000">
                      <a:srgbClr val="002050"/>
                    </a:gs>
                  </a:gsLst>
                  <a:lin ang="5400000" scaled="0"/>
                </a:gradFill>
                <a:cs typeface="Segoe UI" pitchFamily="34" charset="0"/>
              </a:rPr>
              <a:t>Business</a:t>
            </a:r>
          </a:p>
        </p:txBody>
      </p:sp>
      <p:sp>
        <p:nvSpPr>
          <p:cNvPr id="331" name="Freeform: Shape 330">
            <a:extLst>
              <a:ext uri="{FF2B5EF4-FFF2-40B4-BE49-F238E27FC236}">
                <a16:creationId xmlns:a16="http://schemas.microsoft.com/office/drawing/2014/main" id="{BF7616C2-0922-4259-AB6B-9491D93226DE}"/>
              </a:ext>
            </a:extLst>
          </p:cNvPr>
          <p:cNvSpPr/>
          <p:nvPr/>
        </p:nvSpPr>
        <p:spPr bwMode="auto">
          <a:xfrm rot="13500000">
            <a:off x="9425855" y="2107366"/>
            <a:ext cx="1286641" cy="1155170"/>
          </a:xfrm>
          <a:custGeom>
            <a:avLst/>
            <a:gdLst>
              <a:gd name="connsiteX0" fmla="*/ 1261527 w 1261527"/>
              <a:gd name="connsiteY0" fmla="*/ 1132622 h 1132622"/>
              <a:gd name="connsiteX1" fmla="*/ 629758 w 1261527"/>
              <a:gd name="connsiteY1" fmla="*/ 500853 h 1132622"/>
              <a:gd name="connsiteX2" fmla="*/ 0 w 1261527"/>
              <a:gd name="connsiteY2" fmla="*/ 1130610 h 1132622"/>
              <a:gd name="connsiteX3" fmla="*/ 282653 w 1261527"/>
              <a:gd name="connsiteY3" fmla="*/ 0 h 1132622"/>
              <a:gd name="connsiteX4" fmla="*/ 978372 w 1261527"/>
              <a:gd name="connsiteY4" fmla="*/ 0 h 113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527" h="1132622">
                <a:moveTo>
                  <a:pt x="1261527" y="1132622"/>
                </a:moveTo>
                <a:lnTo>
                  <a:pt x="629758" y="500853"/>
                </a:lnTo>
                <a:lnTo>
                  <a:pt x="0" y="1130610"/>
                </a:lnTo>
                <a:lnTo>
                  <a:pt x="282653" y="0"/>
                </a:lnTo>
                <a:lnTo>
                  <a:pt x="978372"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grpSp>
        <p:nvGrpSpPr>
          <p:cNvPr id="23" name="Group 22">
            <a:extLst>
              <a:ext uri="{FF2B5EF4-FFF2-40B4-BE49-F238E27FC236}">
                <a16:creationId xmlns:a16="http://schemas.microsoft.com/office/drawing/2014/main" id="{F8C122CF-304A-42C6-9150-A393D6049E4A}"/>
              </a:ext>
            </a:extLst>
          </p:cNvPr>
          <p:cNvGrpSpPr/>
          <p:nvPr/>
        </p:nvGrpSpPr>
        <p:grpSpPr>
          <a:xfrm>
            <a:off x="8656658" y="2644352"/>
            <a:ext cx="1494537" cy="1160592"/>
            <a:chOff x="8486826" y="2592737"/>
            <a:chExt cx="1465365" cy="1137939"/>
          </a:xfrm>
        </p:grpSpPr>
        <p:sp>
          <p:nvSpPr>
            <p:cNvPr id="4" name="Rectangle 3">
              <a:extLst>
                <a:ext uri="{FF2B5EF4-FFF2-40B4-BE49-F238E27FC236}">
                  <a16:creationId xmlns:a16="http://schemas.microsoft.com/office/drawing/2014/main" id="{BC466327-2FFC-4797-A004-2DD77222C2E6}"/>
                </a:ext>
              </a:extLst>
            </p:cNvPr>
            <p:cNvSpPr/>
            <p:nvPr/>
          </p:nvSpPr>
          <p:spPr>
            <a:xfrm>
              <a:off x="8486826" y="3416872"/>
              <a:ext cx="631904"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Apps</a:t>
              </a:r>
            </a:p>
          </p:txBody>
        </p:sp>
        <p:grpSp>
          <p:nvGrpSpPr>
            <p:cNvPr id="92" name="Group 91">
              <a:extLst>
                <a:ext uri="{FF2B5EF4-FFF2-40B4-BE49-F238E27FC236}">
                  <a16:creationId xmlns:a16="http://schemas.microsoft.com/office/drawing/2014/main" id="{86FF2B8B-03C3-46EE-85BE-696F0DF303F8}"/>
                </a:ext>
              </a:extLst>
            </p:cNvPr>
            <p:cNvGrpSpPr/>
            <p:nvPr/>
          </p:nvGrpSpPr>
          <p:grpSpPr>
            <a:xfrm flipH="1">
              <a:off x="8525064" y="2592737"/>
              <a:ext cx="1427127" cy="770602"/>
              <a:chOff x="3529673" y="2550102"/>
              <a:chExt cx="1727147" cy="932603"/>
            </a:xfrm>
            <a:solidFill>
              <a:srgbClr val="F2F2F2"/>
            </a:solidFill>
          </p:grpSpPr>
          <p:grpSp>
            <p:nvGrpSpPr>
              <p:cNvPr id="94" name="Group 93">
                <a:extLst>
                  <a:ext uri="{FF2B5EF4-FFF2-40B4-BE49-F238E27FC236}">
                    <a16:creationId xmlns:a16="http://schemas.microsoft.com/office/drawing/2014/main" id="{12D78E3C-5511-4012-A33B-A8C35AB8E63E}"/>
                  </a:ext>
                </a:extLst>
              </p:cNvPr>
              <p:cNvGrpSpPr>
                <a:grpSpLocks noChangeAspect="1"/>
              </p:cNvGrpSpPr>
              <p:nvPr/>
            </p:nvGrpSpPr>
            <p:grpSpPr>
              <a:xfrm>
                <a:off x="4156130" y="2550102"/>
                <a:ext cx="1100690" cy="932603"/>
                <a:chOff x="4947743" y="5339803"/>
                <a:chExt cx="825499" cy="706436"/>
              </a:xfrm>
              <a:grpFill/>
            </p:grpSpPr>
            <p:sp>
              <p:nvSpPr>
                <p:cNvPr id="100" name="Freeform 5">
                  <a:extLst>
                    <a:ext uri="{FF2B5EF4-FFF2-40B4-BE49-F238E27FC236}">
                      <a16:creationId xmlns:a16="http://schemas.microsoft.com/office/drawing/2014/main" id="{5B8B530A-2295-405F-92AD-CED9F6AEEC9F}"/>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1" name="Freeform 6">
                  <a:extLst>
                    <a:ext uri="{FF2B5EF4-FFF2-40B4-BE49-F238E27FC236}">
                      <a16:creationId xmlns:a16="http://schemas.microsoft.com/office/drawing/2014/main" id="{AAE1349B-DD23-4F2B-A1D6-A08F7F8169E9}"/>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2" name="Freeform 7">
                  <a:extLst>
                    <a:ext uri="{FF2B5EF4-FFF2-40B4-BE49-F238E27FC236}">
                      <a16:creationId xmlns:a16="http://schemas.microsoft.com/office/drawing/2014/main" id="{BE618C2D-3CF0-4505-A0F1-E5622A6A4590}"/>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3" name="Freeform 8">
                  <a:extLst>
                    <a:ext uri="{FF2B5EF4-FFF2-40B4-BE49-F238E27FC236}">
                      <a16:creationId xmlns:a16="http://schemas.microsoft.com/office/drawing/2014/main" id="{ABFC364D-5289-4BD8-BD53-6C291451C4C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4" name="Line 9">
                  <a:extLst>
                    <a:ext uri="{FF2B5EF4-FFF2-40B4-BE49-F238E27FC236}">
                      <a16:creationId xmlns:a16="http://schemas.microsoft.com/office/drawing/2014/main" id="{288BDFAF-9353-46FD-ABF6-47B1D535A836}"/>
                    </a:ext>
                  </a:extLst>
                </p:cNvPr>
                <p:cNvSpPr>
                  <a:spLocks noChangeShapeType="1"/>
                </p:cNvSpPr>
                <p:nvPr/>
              </p:nvSpPr>
              <p:spPr bwMode="auto">
                <a:xfrm flipH="1" flipV="1">
                  <a:off x="5468442" y="5963690"/>
                  <a:ext cx="304800" cy="0"/>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sp>
              <p:nvSpPr>
                <p:cNvPr id="105" name="Line 10">
                  <a:extLst>
                    <a:ext uri="{FF2B5EF4-FFF2-40B4-BE49-F238E27FC236}">
                      <a16:creationId xmlns:a16="http://schemas.microsoft.com/office/drawing/2014/main" id="{244DE579-BBAA-40AC-9AC2-8DC1935677BB}"/>
                    </a:ext>
                  </a:extLst>
                </p:cNvPr>
                <p:cNvSpPr>
                  <a:spLocks noChangeShapeType="1"/>
                </p:cNvSpPr>
                <p:nvPr/>
              </p:nvSpPr>
              <p:spPr bwMode="auto">
                <a:xfrm>
                  <a:off x="5468442" y="5543002"/>
                  <a:ext cx="304800" cy="4763"/>
                </a:xfrm>
                <a:prstGeom prst="line">
                  <a:avLst/>
                </a:prstGeom>
                <a:grpFill/>
                <a:ln w="12700" cap="flat">
                  <a:solidFill>
                    <a:schemeClr val="accent4"/>
                  </a:solidFill>
                  <a:prstDash val="solid"/>
                  <a:miter lim="800000"/>
                  <a:headEnd/>
                  <a:tailEnd/>
                </a:ln>
              </p:spPr>
              <p:txBody>
                <a:bodyPr vert="horz" wrap="square" lIns="93247" tIns="46623" rIns="93247" bIns="46623" numCol="1" anchor="t" anchorCtr="0" compatLnSpc="1">
                  <a:prstTxWarp prst="textNoShape">
                    <a:avLst/>
                  </a:prstTxWarp>
                </a:bodyPr>
                <a:lstStyle/>
                <a:p>
                  <a:pPr defTabSz="932563"/>
                  <a:endParaRPr lang="en-US" sz="1836">
                    <a:solidFill>
                      <a:srgbClr val="353535"/>
                    </a:solidFill>
                    <a:latin typeface="Segoe UI Semilight"/>
                  </a:endParaRPr>
                </a:p>
              </p:txBody>
            </p:sp>
          </p:grpSp>
          <p:grpSp>
            <p:nvGrpSpPr>
              <p:cNvPr id="95" name="Group 94">
                <a:extLst>
                  <a:ext uri="{FF2B5EF4-FFF2-40B4-BE49-F238E27FC236}">
                    <a16:creationId xmlns:a16="http://schemas.microsoft.com/office/drawing/2014/main" id="{932E417A-F622-4578-B057-C0B32CA84EEE}"/>
                  </a:ext>
                </a:extLst>
              </p:cNvPr>
              <p:cNvGrpSpPr/>
              <p:nvPr/>
            </p:nvGrpSpPr>
            <p:grpSpPr>
              <a:xfrm>
                <a:off x="3529673" y="2926609"/>
                <a:ext cx="911334" cy="542544"/>
                <a:chOff x="3779314" y="3034045"/>
                <a:chExt cx="753632" cy="448660"/>
              </a:xfrm>
              <a:grpFill/>
            </p:grpSpPr>
            <p:sp>
              <p:nvSpPr>
                <p:cNvPr id="96" name="Freeform 328">
                  <a:extLst>
                    <a:ext uri="{FF2B5EF4-FFF2-40B4-BE49-F238E27FC236}">
                      <a16:creationId xmlns:a16="http://schemas.microsoft.com/office/drawing/2014/main" id="{18FB3EBF-6445-4C33-B5A7-625679397181}"/>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sp>
              <p:nvSpPr>
                <p:cNvPr id="97" name="Rectangle 327">
                  <a:extLst>
                    <a:ext uri="{FF2B5EF4-FFF2-40B4-BE49-F238E27FC236}">
                      <a16:creationId xmlns:a16="http://schemas.microsoft.com/office/drawing/2014/main" id="{AC45B550-92CC-4BCC-9E6C-A00845864255}"/>
                    </a:ext>
                  </a:extLst>
                </p:cNvPr>
                <p:cNvSpPr>
                  <a:spLocks noChangeArrowheads="1"/>
                </p:cNvSpPr>
                <p:nvPr/>
              </p:nvSpPr>
              <p:spPr bwMode="auto">
                <a:xfrm>
                  <a:off x="3905408" y="3034045"/>
                  <a:ext cx="495579" cy="313769"/>
                </a:xfrm>
                <a:prstGeom prst="rect">
                  <a:avLst/>
                </a:prstGeom>
                <a:grpFill/>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Semilight"/>
                  </a:endParaRPr>
                </a:p>
              </p:txBody>
            </p:sp>
          </p:grpSp>
        </p:grpSp>
      </p:grpSp>
      <p:grpSp>
        <p:nvGrpSpPr>
          <p:cNvPr id="24" name="Group 23">
            <a:extLst>
              <a:ext uri="{FF2B5EF4-FFF2-40B4-BE49-F238E27FC236}">
                <a16:creationId xmlns:a16="http://schemas.microsoft.com/office/drawing/2014/main" id="{3A4ADCA0-7419-49B6-8259-19F898CD1D5A}"/>
              </a:ext>
            </a:extLst>
          </p:cNvPr>
          <p:cNvGrpSpPr/>
          <p:nvPr/>
        </p:nvGrpSpPr>
        <p:grpSpPr>
          <a:xfrm>
            <a:off x="10022693" y="1804983"/>
            <a:ext cx="1568165" cy="1282956"/>
            <a:chOff x="9826198" y="1769752"/>
            <a:chExt cx="1537556" cy="1257914"/>
          </a:xfrm>
        </p:grpSpPr>
        <p:sp>
          <p:nvSpPr>
            <p:cNvPr id="72" name="Rectangle 71">
              <a:extLst>
                <a:ext uri="{FF2B5EF4-FFF2-40B4-BE49-F238E27FC236}">
                  <a16:creationId xmlns:a16="http://schemas.microsoft.com/office/drawing/2014/main" id="{B0809988-0438-45A2-A453-2F45EDDB8967}"/>
                </a:ext>
              </a:extLst>
            </p:cNvPr>
            <p:cNvSpPr/>
            <p:nvPr/>
          </p:nvSpPr>
          <p:spPr>
            <a:xfrm>
              <a:off x="10402657" y="2713862"/>
              <a:ext cx="961097" cy="313804"/>
            </a:xfrm>
            <a:prstGeom prst="rect">
              <a:avLst/>
            </a:prstGeom>
          </p:spPr>
          <p:txBody>
            <a:bodyPr wrap="none">
              <a:spAutoFit/>
            </a:bodyPr>
            <a:lstStyle/>
            <a:p>
              <a:pPr defTabSz="932293" fontAlgn="base">
                <a:lnSpc>
                  <a:spcPct val="90000"/>
                </a:lnSpc>
                <a:spcBef>
                  <a:spcPts val="600"/>
                </a:spcBef>
                <a:spcAft>
                  <a:spcPct val="0"/>
                </a:spcAft>
              </a:pPr>
              <a:r>
                <a:rPr lang="en-US" sz="1599">
                  <a:solidFill>
                    <a:srgbClr val="353535"/>
                  </a:solidFill>
                  <a:latin typeface="Segoe UI Semilight"/>
                  <a:ea typeface="Segoe UI" pitchFamily="34" charset="0"/>
                  <a:cs typeface="Segoe UI" pitchFamily="34" charset="0"/>
                </a:rPr>
                <a:t>Analytics</a:t>
              </a:r>
            </a:p>
          </p:txBody>
        </p:sp>
        <p:grpSp>
          <p:nvGrpSpPr>
            <p:cNvPr id="107" name="Group 106">
              <a:extLst>
                <a:ext uri="{FF2B5EF4-FFF2-40B4-BE49-F238E27FC236}">
                  <a16:creationId xmlns:a16="http://schemas.microsoft.com/office/drawing/2014/main" id="{60E5E84A-E8F3-422D-BC5A-097C7E219F9C}"/>
                </a:ext>
              </a:extLst>
            </p:cNvPr>
            <p:cNvGrpSpPr>
              <a:grpSpLocks noChangeAspect="1"/>
            </p:cNvGrpSpPr>
            <p:nvPr/>
          </p:nvGrpSpPr>
          <p:grpSpPr>
            <a:xfrm>
              <a:off x="9826198" y="1769752"/>
              <a:ext cx="1412448" cy="909790"/>
              <a:chOff x="3437254" y="1704700"/>
              <a:chExt cx="5678424" cy="3657600"/>
            </a:xfrm>
          </p:grpSpPr>
          <p:grpSp>
            <p:nvGrpSpPr>
              <p:cNvPr id="108" name="Group 107">
                <a:extLst>
                  <a:ext uri="{FF2B5EF4-FFF2-40B4-BE49-F238E27FC236}">
                    <a16:creationId xmlns:a16="http://schemas.microsoft.com/office/drawing/2014/main" id="{18C25105-EE9A-4AD8-9492-1A74A73D8167}"/>
                  </a:ext>
                </a:extLst>
              </p:cNvPr>
              <p:cNvGrpSpPr/>
              <p:nvPr/>
            </p:nvGrpSpPr>
            <p:grpSpPr>
              <a:xfrm>
                <a:off x="3691866" y="2308860"/>
                <a:ext cx="1664993" cy="845820"/>
                <a:chOff x="3691866" y="2308860"/>
                <a:chExt cx="1664993" cy="845820"/>
              </a:xfrm>
            </p:grpSpPr>
            <p:sp>
              <p:nvSpPr>
                <p:cNvPr id="294" name="Rectangle 293">
                  <a:extLst>
                    <a:ext uri="{FF2B5EF4-FFF2-40B4-BE49-F238E27FC236}">
                      <a16:creationId xmlns:a16="http://schemas.microsoft.com/office/drawing/2014/main" id="{5DC83FAC-C597-4C30-973D-ACDCAECF2472}"/>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256A6ABE-1B02-4439-A7D1-71DF89A257C4}"/>
                    </a:ext>
                  </a:extLst>
                </p:cNvPr>
                <p:cNvSpPr/>
                <p:nvPr/>
              </p:nvSpPr>
              <p:spPr bwMode="auto">
                <a:xfrm>
                  <a:off x="3770305" y="2364345"/>
                  <a:ext cx="594360" cy="45719"/>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745350FF-2538-4D90-AA8A-8B5F7C27F09D}"/>
                    </a:ext>
                  </a:extLst>
                </p:cNvPr>
                <p:cNvSpPr/>
                <p:nvPr/>
              </p:nvSpPr>
              <p:spPr bwMode="auto">
                <a:xfrm>
                  <a:off x="3808404" y="2699623"/>
                  <a:ext cx="146304" cy="34123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35D15048-53D2-45B2-81F7-2B9ADCA8AA04}"/>
                    </a:ext>
                  </a:extLst>
                </p:cNvPr>
                <p:cNvSpPr/>
                <p:nvPr/>
              </p:nvSpPr>
              <p:spPr bwMode="auto">
                <a:xfrm>
                  <a:off x="3989077"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8EB8E23F-4B4D-4201-82B3-D34BCDF7BF14}"/>
                    </a:ext>
                  </a:extLst>
                </p:cNvPr>
                <p:cNvSpPr/>
                <p:nvPr/>
              </p:nvSpPr>
              <p:spPr bwMode="auto">
                <a:xfrm>
                  <a:off x="4169750" y="2901915"/>
                  <a:ext cx="146304" cy="138941"/>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9" name="Rectangle 298">
                  <a:extLst>
                    <a:ext uri="{FF2B5EF4-FFF2-40B4-BE49-F238E27FC236}">
                      <a16:creationId xmlns:a16="http://schemas.microsoft.com/office/drawing/2014/main" id="{16DBCD3D-1C3C-42E0-95B6-965267CE546D}"/>
                    </a:ext>
                  </a:extLst>
                </p:cNvPr>
                <p:cNvSpPr/>
                <p:nvPr/>
              </p:nvSpPr>
              <p:spPr bwMode="auto">
                <a:xfrm>
                  <a:off x="4350423"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0FAA80F4-606A-428C-9B7D-3571E2B38228}"/>
                    </a:ext>
                  </a:extLst>
                </p:cNvPr>
                <p:cNvSpPr/>
                <p:nvPr/>
              </p:nvSpPr>
              <p:spPr bwMode="auto">
                <a:xfrm>
                  <a:off x="4531096" y="2824163"/>
                  <a:ext cx="146304" cy="21669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CE0EEB91-8DDC-4421-8EE1-FD5309BF0FB8}"/>
                    </a:ext>
                  </a:extLst>
                </p:cNvPr>
                <p:cNvSpPr/>
                <p:nvPr/>
              </p:nvSpPr>
              <p:spPr bwMode="auto">
                <a:xfrm>
                  <a:off x="4711769" y="2893219"/>
                  <a:ext cx="146304" cy="14763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7DEA1FB3-E00E-49F2-AB68-F1ED1EF6B578}"/>
                    </a:ext>
                  </a:extLst>
                </p:cNvPr>
                <p:cNvSpPr/>
                <p:nvPr/>
              </p:nvSpPr>
              <p:spPr bwMode="auto">
                <a:xfrm>
                  <a:off x="4892442" y="2569369"/>
                  <a:ext cx="146304" cy="47148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07F735D5-AB38-453E-A345-0849AFC54C74}"/>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EDB11328-09C7-4E8E-84E1-D1C88E3CD3B5}"/>
                  </a:ext>
                </a:extLst>
              </p:cNvPr>
              <p:cNvGrpSpPr/>
              <p:nvPr/>
            </p:nvGrpSpPr>
            <p:grpSpPr>
              <a:xfrm>
                <a:off x="3755548" y="3354886"/>
                <a:ext cx="1470468" cy="1765691"/>
                <a:chOff x="3755548" y="3354886"/>
                <a:chExt cx="1470468" cy="1765691"/>
              </a:xfrm>
            </p:grpSpPr>
            <p:grpSp>
              <p:nvGrpSpPr>
                <p:cNvPr id="216" name="Group 215">
                  <a:extLst>
                    <a:ext uri="{FF2B5EF4-FFF2-40B4-BE49-F238E27FC236}">
                      <a16:creationId xmlns:a16="http://schemas.microsoft.com/office/drawing/2014/main" id="{723664C5-779C-43D4-89F3-64C0F4C050CC}"/>
                    </a:ext>
                  </a:extLst>
                </p:cNvPr>
                <p:cNvGrpSpPr/>
                <p:nvPr/>
              </p:nvGrpSpPr>
              <p:grpSpPr>
                <a:xfrm>
                  <a:off x="3755548" y="3354886"/>
                  <a:ext cx="1333308" cy="45719"/>
                  <a:chOff x="3755548" y="3354886"/>
                  <a:chExt cx="1333308" cy="45719"/>
                </a:xfrm>
              </p:grpSpPr>
              <p:sp>
                <p:nvSpPr>
                  <p:cNvPr id="292" name="Rectangle 291">
                    <a:extLst>
                      <a:ext uri="{FF2B5EF4-FFF2-40B4-BE49-F238E27FC236}">
                        <a16:creationId xmlns:a16="http://schemas.microsoft.com/office/drawing/2014/main" id="{29895B2B-6608-4413-9A25-E8B3F86145C4}"/>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9CFD0D07-D986-4C0E-B05D-A04562BAFC1A}"/>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79DD2AC7-A5D8-43A6-92C1-907B45A8503D}"/>
                    </a:ext>
                  </a:extLst>
                </p:cNvPr>
                <p:cNvGrpSpPr/>
                <p:nvPr/>
              </p:nvGrpSpPr>
              <p:grpSpPr>
                <a:xfrm>
                  <a:off x="3755548" y="3758840"/>
                  <a:ext cx="1470468" cy="45719"/>
                  <a:chOff x="3755548" y="3758840"/>
                  <a:chExt cx="1470468" cy="45719"/>
                </a:xfrm>
              </p:grpSpPr>
              <p:sp>
                <p:nvSpPr>
                  <p:cNvPr id="290" name="Rectangle 289">
                    <a:extLst>
                      <a:ext uri="{FF2B5EF4-FFF2-40B4-BE49-F238E27FC236}">
                        <a16:creationId xmlns:a16="http://schemas.microsoft.com/office/drawing/2014/main" id="{463924F3-6A0B-4291-A0F2-CAABD2631B4E}"/>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60A6BF1F-1130-4593-A9C4-DDAB29638CC9}"/>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8" name="Group 217">
                  <a:extLst>
                    <a:ext uri="{FF2B5EF4-FFF2-40B4-BE49-F238E27FC236}">
                      <a16:creationId xmlns:a16="http://schemas.microsoft.com/office/drawing/2014/main" id="{FBCFA722-A8E6-4AD2-A9A9-48B363A4B8B2}"/>
                    </a:ext>
                  </a:extLst>
                </p:cNvPr>
                <p:cNvGrpSpPr/>
                <p:nvPr/>
              </p:nvGrpSpPr>
              <p:grpSpPr>
                <a:xfrm>
                  <a:off x="3755548" y="4156616"/>
                  <a:ext cx="1397316" cy="45719"/>
                  <a:chOff x="3755548" y="4156616"/>
                  <a:chExt cx="1397316" cy="45719"/>
                </a:xfrm>
              </p:grpSpPr>
              <p:sp>
                <p:nvSpPr>
                  <p:cNvPr id="288" name="Rectangle 287">
                    <a:extLst>
                      <a:ext uri="{FF2B5EF4-FFF2-40B4-BE49-F238E27FC236}">
                        <a16:creationId xmlns:a16="http://schemas.microsoft.com/office/drawing/2014/main" id="{537FDF2B-3009-4751-8BF0-EB3269140D6A}"/>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4193679A-E661-4393-8525-F2651CABC9D9}"/>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9" name="Group 218">
                  <a:extLst>
                    <a:ext uri="{FF2B5EF4-FFF2-40B4-BE49-F238E27FC236}">
                      <a16:creationId xmlns:a16="http://schemas.microsoft.com/office/drawing/2014/main" id="{6E0FDF52-04CC-4110-AD9D-D9C37BE8E637}"/>
                    </a:ext>
                  </a:extLst>
                </p:cNvPr>
                <p:cNvGrpSpPr/>
                <p:nvPr/>
              </p:nvGrpSpPr>
              <p:grpSpPr>
                <a:xfrm>
                  <a:off x="3755548" y="3446404"/>
                  <a:ext cx="1169229" cy="64008"/>
                  <a:chOff x="3755548" y="3446404"/>
                  <a:chExt cx="1169229" cy="64008"/>
                </a:xfrm>
              </p:grpSpPr>
              <p:grpSp>
                <p:nvGrpSpPr>
                  <p:cNvPr id="279" name="Group 278">
                    <a:extLst>
                      <a:ext uri="{FF2B5EF4-FFF2-40B4-BE49-F238E27FC236}">
                        <a16:creationId xmlns:a16="http://schemas.microsoft.com/office/drawing/2014/main" id="{7E141439-D353-40D5-A7D2-3DF688A24328}"/>
                      </a:ext>
                    </a:extLst>
                  </p:cNvPr>
                  <p:cNvGrpSpPr/>
                  <p:nvPr/>
                </p:nvGrpSpPr>
                <p:grpSpPr>
                  <a:xfrm>
                    <a:off x="3755548" y="3446404"/>
                    <a:ext cx="198645" cy="64008"/>
                    <a:chOff x="3756063" y="3446404"/>
                    <a:chExt cx="198645" cy="64008"/>
                  </a:xfrm>
                </p:grpSpPr>
                <p:sp>
                  <p:nvSpPr>
                    <p:cNvPr id="285" name="Rectangle 284">
                      <a:extLst>
                        <a:ext uri="{FF2B5EF4-FFF2-40B4-BE49-F238E27FC236}">
                          <a16:creationId xmlns:a16="http://schemas.microsoft.com/office/drawing/2014/main" id="{43DC6000-F52F-45B0-9264-4B368692E6BB}"/>
                        </a:ext>
                      </a:extLst>
                    </p:cNvPr>
                    <p:cNvSpPr/>
                    <p:nvPr/>
                  </p:nvSpPr>
                  <p:spPr bwMode="auto">
                    <a:xfrm>
                      <a:off x="3756063" y="3446404"/>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C2208A0E-4F4D-4ED4-9333-3EA11EC23D0C}"/>
                        </a:ext>
                      </a:extLst>
                    </p:cNvPr>
                    <p:cNvSpPr/>
                    <p:nvPr/>
                  </p:nvSpPr>
                  <p:spPr bwMode="auto">
                    <a:xfrm>
                      <a:off x="3837098"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AD7C0D94-8145-4BE9-8289-BF736CE39840}"/>
                        </a:ext>
                      </a:extLst>
                    </p:cNvPr>
                    <p:cNvSpPr/>
                    <p:nvPr/>
                  </p:nvSpPr>
                  <p:spPr bwMode="auto">
                    <a:xfrm>
                      <a:off x="3927276"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80" name="Group 279">
                    <a:extLst>
                      <a:ext uri="{FF2B5EF4-FFF2-40B4-BE49-F238E27FC236}">
                        <a16:creationId xmlns:a16="http://schemas.microsoft.com/office/drawing/2014/main" id="{27A1A166-450E-4037-8321-A8D2981BACA0}"/>
                      </a:ext>
                    </a:extLst>
                  </p:cNvPr>
                  <p:cNvGrpSpPr/>
                  <p:nvPr/>
                </p:nvGrpSpPr>
                <p:grpSpPr>
                  <a:xfrm>
                    <a:off x="4631656" y="3446404"/>
                    <a:ext cx="293121" cy="64008"/>
                    <a:chOff x="4635062" y="3446404"/>
                    <a:chExt cx="293121" cy="64008"/>
                  </a:xfrm>
                </p:grpSpPr>
                <p:sp>
                  <p:nvSpPr>
                    <p:cNvPr id="281" name="Rectangle 280">
                      <a:extLst>
                        <a:ext uri="{FF2B5EF4-FFF2-40B4-BE49-F238E27FC236}">
                          <a16:creationId xmlns:a16="http://schemas.microsoft.com/office/drawing/2014/main" id="{DCCFC906-431A-441F-B84E-227BE9070334}"/>
                        </a:ext>
                      </a:extLst>
                    </p:cNvPr>
                    <p:cNvSpPr/>
                    <p:nvPr/>
                  </p:nvSpPr>
                  <p:spPr bwMode="auto">
                    <a:xfrm>
                      <a:off x="4705454" y="3446404"/>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586B0D87-8C05-40B2-A4BD-B8912AD55664}"/>
                        </a:ext>
                      </a:extLst>
                    </p:cNvPr>
                    <p:cNvSpPr/>
                    <p:nvPr/>
                  </p:nvSpPr>
                  <p:spPr bwMode="auto">
                    <a:xfrm>
                      <a:off x="4802926"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C2930B3F-23D5-48AC-9E79-26A351467B4A}"/>
                        </a:ext>
                      </a:extLst>
                    </p:cNvPr>
                    <p:cNvSpPr/>
                    <p:nvPr/>
                  </p:nvSpPr>
                  <p:spPr bwMode="auto">
                    <a:xfrm>
                      <a:off x="4900751"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E2520575-4406-4D5E-B302-90FE1E406769}"/>
                        </a:ext>
                      </a:extLst>
                    </p:cNvPr>
                    <p:cNvSpPr/>
                    <p:nvPr/>
                  </p:nvSpPr>
                  <p:spPr bwMode="auto">
                    <a:xfrm>
                      <a:off x="4635062"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0" name="Group 219">
                  <a:extLst>
                    <a:ext uri="{FF2B5EF4-FFF2-40B4-BE49-F238E27FC236}">
                      <a16:creationId xmlns:a16="http://schemas.microsoft.com/office/drawing/2014/main" id="{A9FA2753-9163-43A3-B2B0-5D0E2DC5A6E5}"/>
                    </a:ext>
                  </a:extLst>
                </p:cNvPr>
                <p:cNvGrpSpPr/>
                <p:nvPr/>
              </p:nvGrpSpPr>
              <p:grpSpPr>
                <a:xfrm>
                  <a:off x="3755548" y="3847814"/>
                  <a:ext cx="1392696" cy="64008"/>
                  <a:chOff x="3755548" y="3847814"/>
                  <a:chExt cx="1392696" cy="64008"/>
                </a:xfrm>
              </p:grpSpPr>
              <p:grpSp>
                <p:nvGrpSpPr>
                  <p:cNvPr id="266" name="Group 265">
                    <a:extLst>
                      <a:ext uri="{FF2B5EF4-FFF2-40B4-BE49-F238E27FC236}">
                        <a16:creationId xmlns:a16="http://schemas.microsoft.com/office/drawing/2014/main" id="{E7CAE37E-73B1-4820-8BF8-9591AC15621E}"/>
                      </a:ext>
                    </a:extLst>
                  </p:cNvPr>
                  <p:cNvGrpSpPr/>
                  <p:nvPr/>
                </p:nvGrpSpPr>
                <p:grpSpPr>
                  <a:xfrm>
                    <a:off x="3755548" y="3847814"/>
                    <a:ext cx="308341" cy="64008"/>
                    <a:chOff x="3755548" y="3846683"/>
                    <a:chExt cx="308341" cy="64008"/>
                  </a:xfrm>
                </p:grpSpPr>
                <p:sp>
                  <p:nvSpPr>
                    <p:cNvPr id="275" name="Rectangle 274">
                      <a:extLst>
                        <a:ext uri="{FF2B5EF4-FFF2-40B4-BE49-F238E27FC236}">
                          <a16:creationId xmlns:a16="http://schemas.microsoft.com/office/drawing/2014/main" id="{6609B9CD-13B2-4926-99A2-F8D1BDC56096}"/>
                        </a:ext>
                      </a:extLst>
                    </p:cNvPr>
                    <p:cNvSpPr/>
                    <p:nvPr/>
                  </p:nvSpPr>
                  <p:spPr bwMode="auto">
                    <a:xfrm>
                      <a:off x="3833944"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04C34A81-B9CC-4669-B508-4AA843C6AE04}"/>
                        </a:ext>
                      </a:extLst>
                    </p:cNvPr>
                    <p:cNvSpPr/>
                    <p:nvPr/>
                  </p:nvSpPr>
                  <p:spPr bwMode="auto">
                    <a:xfrm>
                      <a:off x="3930628"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E6F4CBE2-E522-4749-ABC5-73DB24026C44}"/>
                        </a:ext>
                      </a:extLst>
                    </p:cNvPr>
                    <p:cNvSpPr/>
                    <p:nvPr/>
                  </p:nvSpPr>
                  <p:spPr bwMode="auto">
                    <a:xfrm>
                      <a:off x="4036457"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5042290D-9F8A-4B83-89EF-09EA5F5DA22B}"/>
                        </a:ext>
                      </a:extLst>
                    </p:cNvPr>
                    <p:cNvSpPr/>
                    <p:nvPr/>
                  </p:nvSpPr>
                  <p:spPr bwMode="auto">
                    <a:xfrm>
                      <a:off x="3755548"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7" name="Group 266">
                    <a:extLst>
                      <a:ext uri="{FF2B5EF4-FFF2-40B4-BE49-F238E27FC236}">
                        <a16:creationId xmlns:a16="http://schemas.microsoft.com/office/drawing/2014/main" id="{49EEAF81-9B0B-4449-B626-18E3E8EBFF75}"/>
                      </a:ext>
                    </a:extLst>
                  </p:cNvPr>
                  <p:cNvGrpSpPr/>
                  <p:nvPr/>
                </p:nvGrpSpPr>
                <p:grpSpPr>
                  <a:xfrm>
                    <a:off x="4631656" y="3847814"/>
                    <a:ext cx="516588" cy="64008"/>
                    <a:chOff x="4636669" y="3846683"/>
                    <a:chExt cx="516588" cy="64008"/>
                  </a:xfrm>
                </p:grpSpPr>
                <p:sp>
                  <p:nvSpPr>
                    <p:cNvPr id="268" name="Rectangle 267">
                      <a:extLst>
                        <a:ext uri="{FF2B5EF4-FFF2-40B4-BE49-F238E27FC236}">
                          <a16:creationId xmlns:a16="http://schemas.microsoft.com/office/drawing/2014/main" id="{68E37ACA-9489-42C6-B074-1D35DBA6367D}"/>
                        </a:ext>
                      </a:extLst>
                    </p:cNvPr>
                    <p:cNvSpPr/>
                    <p:nvPr/>
                  </p:nvSpPr>
                  <p:spPr bwMode="auto">
                    <a:xfrm>
                      <a:off x="4701490"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476E3870-3A7F-4207-88ED-C903D8628687}"/>
                        </a:ext>
                      </a:extLst>
                    </p:cNvPr>
                    <p:cNvSpPr/>
                    <p:nvPr/>
                  </p:nvSpPr>
                  <p:spPr bwMode="auto">
                    <a:xfrm>
                      <a:off x="4784599"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BC15D229-87FB-4F58-9D64-EEB93D06CB1C}"/>
                        </a:ext>
                      </a:extLst>
                    </p:cNvPr>
                    <p:cNvSpPr/>
                    <p:nvPr/>
                  </p:nvSpPr>
                  <p:spPr bwMode="auto">
                    <a:xfrm>
                      <a:off x="4876852"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39F995AB-57C9-49FF-905C-B107796FBBF1}"/>
                        </a:ext>
                      </a:extLst>
                    </p:cNvPr>
                    <p:cNvSpPr/>
                    <p:nvPr/>
                  </p:nvSpPr>
                  <p:spPr bwMode="auto">
                    <a:xfrm>
                      <a:off x="4941673" y="3846683"/>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D728B64E-FE1E-47AF-A37C-91939E39A2C0}"/>
                        </a:ext>
                      </a:extLst>
                    </p:cNvPr>
                    <p:cNvSpPr/>
                    <p:nvPr/>
                  </p:nvSpPr>
                  <p:spPr bwMode="auto">
                    <a:xfrm>
                      <a:off x="5033574"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1A520BAA-CC57-4F42-A93F-2FE2A7852CAF}"/>
                        </a:ext>
                      </a:extLst>
                    </p:cNvPr>
                    <p:cNvSpPr/>
                    <p:nvPr/>
                  </p:nvSpPr>
                  <p:spPr bwMode="auto">
                    <a:xfrm>
                      <a:off x="5125825"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7EB7884D-074F-4FC5-9F72-1279C8BC5127}"/>
                        </a:ext>
                      </a:extLst>
                    </p:cNvPr>
                    <p:cNvSpPr/>
                    <p:nvPr/>
                  </p:nvSpPr>
                  <p:spPr bwMode="auto">
                    <a:xfrm>
                      <a:off x="4636669"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1" name="Group 220">
                  <a:extLst>
                    <a:ext uri="{FF2B5EF4-FFF2-40B4-BE49-F238E27FC236}">
                      <a16:creationId xmlns:a16="http://schemas.microsoft.com/office/drawing/2014/main" id="{CCBC483C-9D37-4924-93E8-65D05F1534C3}"/>
                    </a:ext>
                  </a:extLst>
                </p:cNvPr>
                <p:cNvGrpSpPr/>
                <p:nvPr/>
              </p:nvGrpSpPr>
              <p:grpSpPr>
                <a:xfrm>
                  <a:off x="3755548" y="4254422"/>
                  <a:ext cx="1067913" cy="64008"/>
                  <a:chOff x="3755548" y="4254422"/>
                  <a:chExt cx="1067913" cy="64008"/>
                </a:xfrm>
              </p:grpSpPr>
              <p:grpSp>
                <p:nvGrpSpPr>
                  <p:cNvPr id="258" name="Group 257">
                    <a:extLst>
                      <a:ext uri="{FF2B5EF4-FFF2-40B4-BE49-F238E27FC236}">
                        <a16:creationId xmlns:a16="http://schemas.microsoft.com/office/drawing/2014/main" id="{B669E114-F81A-444E-98CE-46E9EBC36516}"/>
                      </a:ext>
                    </a:extLst>
                  </p:cNvPr>
                  <p:cNvGrpSpPr/>
                  <p:nvPr/>
                </p:nvGrpSpPr>
                <p:grpSpPr>
                  <a:xfrm>
                    <a:off x="3755548" y="4254422"/>
                    <a:ext cx="191805" cy="64008"/>
                    <a:chOff x="3755548" y="4257359"/>
                    <a:chExt cx="191805" cy="64008"/>
                  </a:xfrm>
                </p:grpSpPr>
                <p:sp>
                  <p:nvSpPr>
                    <p:cNvPr id="263" name="Rectangle 262">
                      <a:extLst>
                        <a:ext uri="{FF2B5EF4-FFF2-40B4-BE49-F238E27FC236}">
                          <a16:creationId xmlns:a16="http://schemas.microsoft.com/office/drawing/2014/main" id="{CCB2F8A3-1DB1-490A-95E4-A20D6971EE0E}"/>
                        </a:ext>
                      </a:extLst>
                    </p:cNvPr>
                    <p:cNvSpPr/>
                    <p:nvPr/>
                  </p:nvSpPr>
                  <p:spPr bwMode="auto">
                    <a:xfrm>
                      <a:off x="3828590"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3E586115-77FF-4FCB-BDA3-3FFD3FB79C9A}"/>
                        </a:ext>
                      </a:extLst>
                    </p:cNvPr>
                    <p:cNvSpPr/>
                    <p:nvPr/>
                  </p:nvSpPr>
                  <p:spPr bwMode="auto">
                    <a:xfrm>
                      <a:off x="3919921"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67EA9880-32FB-47CA-B39C-55AB0541140A}"/>
                        </a:ext>
                      </a:extLst>
                    </p:cNvPr>
                    <p:cNvSpPr/>
                    <p:nvPr/>
                  </p:nvSpPr>
                  <p:spPr bwMode="auto">
                    <a:xfrm>
                      <a:off x="3755548"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F6233189-36E9-4867-B355-2BE6FF3EE94F}"/>
                      </a:ext>
                    </a:extLst>
                  </p:cNvPr>
                  <p:cNvGrpSpPr/>
                  <p:nvPr/>
                </p:nvGrpSpPr>
                <p:grpSpPr>
                  <a:xfrm>
                    <a:off x="4631656" y="4254422"/>
                    <a:ext cx="191805" cy="64008"/>
                    <a:chOff x="4631656" y="4257359"/>
                    <a:chExt cx="191805" cy="64008"/>
                  </a:xfrm>
                </p:grpSpPr>
                <p:sp>
                  <p:nvSpPr>
                    <p:cNvPr id="260" name="Rectangle 259">
                      <a:extLst>
                        <a:ext uri="{FF2B5EF4-FFF2-40B4-BE49-F238E27FC236}">
                          <a16:creationId xmlns:a16="http://schemas.microsoft.com/office/drawing/2014/main" id="{7E0AADAB-22AF-410D-80B2-9F0A8CE7A610}"/>
                        </a:ext>
                      </a:extLst>
                    </p:cNvPr>
                    <p:cNvSpPr/>
                    <p:nvPr/>
                  </p:nvSpPr>
                  <p:spPr bwMode="auto">
                    <a:xfrm>
                      <a:off x="4704698"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D8EBAAC5-D1E4-4CE7-94EB-9F42DB6EA192}"/>
                        </a:ext>
                      </a:extLst>
                    </p:cNvPr>
                    <p:cNvSpPr/>
                    <p:nvPr/>
                  </p:nvSpPr>
                  <p:spPr bwMode="auto">
                    <a:xfrm>
                      <a:off x="4796029"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F56A058A-DE1A-42BB-A7F9-A6B8F5717EB4}"/>
                        </a:ext>
                      </a:extLst>
                    </p:cNvPr>
                    <p:cNvSpPr/>
                    <p:nvPr/>
                  </p:nvSpPr>
                  <p:spPr bwMode="auto">
                    <a:xfrm>
                      <a:off x="4631656"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9E57A42E-6F87-4EE3-8F76-2D98886BAD59}"/>
                    </a:ext>
                  </a:extLst>
                </p:cNvPr>
                <p:cNvGrpSpPr/>
                <p:nvPr/>
              </p:nvGrpSpPr>
              <p:grpSpPr>
                <a:xfrm>
                  <a:off x="3755548" y="4560882"/>
                  <a:ext cx="1333308" cy="45719"/>
                  <a:chOff x="3755548" y="4560882"/>
                  <a:chExt cx="1333308" cy="45719"/>
                </a:xfrm>
              </p:grpSpPr>
              <p:sp>
                <p:nvSpPr>
                  <p:cNvPr id="256" name="Rectangle 255">
                    <a:extLst>
                      <a:ext uri="{FF2B5EF4-FFF2-40B4-BE49-F238E27FC236}">
                        <a16:creationId xmlns:a16="http://schemas.microsoft.com/office/drawing/2014/main" id="{81183887-51DF-4A83-B5E0-935CCDBD06D9}"/>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E8AE21A-4562-4478-8C74-25CF08C7B764}"/>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BD9A86BC-E15C-4C2B-99F8-011495F990DC}"/>
                    </a:ext>
                  </a:extLst>
                </p:cNvPr>
                <p:cNvGrpSpPr/>
                <p:nvPr/>
              </p:nvGrpSpPr>
              <p:grpSpPr>
                <a:xfrm>
                  <a:off x="3755548" y="4966293"/>
                  <a:ext cx="1333308" cy="45719"/>
                  <a:chOff x="3755548" y="4966293"/>
                  <a:chExt cx="1333308" cy="45719"/>
                </a:xfrm>
              </p:grpSpPr>
              <p:sp>
                <p:nvSpPr>
                  <p:cNvPr id="254" name="Rectangle 253">
                    <a:extLst>
                      <a:ext uri="{FF2B5EF4-FFF2-40B4-BE49-F238E27FC236}">
                        <a16:creationId xmlns:a16="http://schemas.microsoft.com/office/drawing/2014/main" id="{518895DA-3F07-4B2F-B3DA-B70FA84F3FAB}"/>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E34E53C-A960-4869-A4A7-40E6B65B5F6B}"/>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5DF4BD64-4DD5-4B93-BC46-6F4F4D800DFB}"/>
                    </a:ext>
                  </a:extLst>
                </p:cNvPr>
                <p:cNvGrpSpPr/>
                <p:nvPr/>
              </p:nvGrpSpPr>
              <p:grpSpPr>
                <a:xfrm>
                  <a:off x="3755548" y="5056569"/>
                  <a:ext cx="1311775" cy="64008"/>
                  <a:chOff x="3755548" y="5056569"/>
                  <a:chExt cx="1311775" cy="64008"/>
                </a:xfrm>
              </p:grpSpPr>
              <p:grpSp>
                <p:nvGrpSpPr>
                  <p:cNvPr id="240" name="Group 239">
                    <a:extLst>
                      <a:ext uri="{FF2B5EF4-FFF2-40B4-BE49-F238E27FC236}">
                        <a16:creationId xmlns:a16="http://schemas.microsoft.com/office/drawing/2014/main" id="{3406E0DA-24EA-4524-9780-46DB96039001}"/>
                      </a:ext>
                    </a:extLst>
                  </p:cNvPr>
                  <p:cNvGrpSpPr/>
                  <p:nvPr/>
                </p:nvGrpSpPr>
                <p:grpSpPr>
                  <a:xfrm>
                    <a:off x="3755548" y="5056569"/>
                    <a:ext cx="437058" cy="64008"/>
                    <a:chOff x="3755548" y="5056569"/>
                    <a:chExt cx="437058" cy="64008"/>
                  </a:xfrm>
                </p:grpSpPr>
                <p:sp>
                  <p:nvSpPr>
                    <p:cNvPr id="248" name="Rectangle 247">
                      <a:extLst>
                        <a:ext uri="{FF2B5EF4-FFF2-40B4-BE49-F238E27FC236}">
                          <a16:creationId xmlns:a16="http://schemas.microsoft.com/office/drawing/2014/main" id="{AC8E8D2C-F6E5-468A-AE0F-E06ED936D5F2}"/>
                        </a:ext>
                      </a:extLst>
                    </p:cNvPr>
                    <p:cNvSpPr/>
                    <p:nvPr/>
                  </p:nvSpPr>
                  <p:spPr bwMode="auto">
                    <a:xfrm>
                      <a:off x="3824672"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98CA407E-4BDC-4498-9A95-131243181F94}"/>
                        </a:ext>
                      </a:extLst>
                    </p:cNvPr>
                    <p:cNvSpPr/>
                    <p:nvPr/>
                  </p:nvSpPr>
                  <p:spPr bwMode="auto">
                    <a:xfrm>
                      <a:off x="4050332" y="5056569"/>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B55E7139-B627-46CF-BC0A-C4E3F972EBCB}"/>
                        </a:ext>
                      </a:extLst>
                    </p:cNvPr>
                    <p:cNvSpPr/>
                    <p:nvPr/>
                  </p:nvSpPr>
                  <p:spPr bwMode="auto">
                    <a:xfrm>
                      <a:off x="3912084"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8CD01EAD-881D-4EB6-B3D8-217E0C89242B}"/>
                        </a:ext>
                      </a:extLst>
                    </p:cNvPr>
                    <p:cNvSpPr/>
                    <p:nvPr/>
                  </p:nvSpPr>
                  <p:spPr bwMode="auto">
                    <a:xfrm>
                      <a:off x="375554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1BFE5015-C530-4927-A3B4-644387E1B351}"/>
                        </a:ext>
                      </a:extLst>
                    </p:cNvPr>
                    <p:cNvSpPr/>
                    <p:nvPr/>
                  </p:nvSpPr>
                  <p:spPr bwMode="auto">
                    <a:xfrm>
                      <a:off x="4146886"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01680CFD-0F5F-4398-8BC6-75626BB05F67}"/>
                        </a:ext>
                      </a:extLst>
                    </p:cNvPr>
                    <p:cNvSpPr/>
                    <p:nvPr/>
                  </p:nvSpPr>
                  <p:spPr bwMode="auto">
                    <a:xfrm>
                      <a:off x="398120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1" name="Group 240">
                    <a:extLst>
                      <a:ext uri="{FF2B5EF4-FFF2-40B4-BE49-F238E27FC236}">
                        <a16:creationId xmlns:a16="http://schemas.microsoft.com/office/drawing/2014/main" id="{92D1953D-2F53-4BB3-8B7A-4E9700FB9FEF}"/>
                      </a:ext>
                    </a:extLst>
                  </p:cNvPr>
                  <p:cNvGrpSpPr/>
                  <p:nvPr/>
                </p:nvGrpSpPr>
                <p:grpSpPr>
                  <a:xfrm flipH="1">
                    <a:off x="4630265" y="5056569"/>
                    <a:ext cx="437058" cy="64008"/>
                    <a:chOff x="3755548" y="4658793"/>
                    <a:chExt cx="437058" cy="64008"/>
                  </a:xfrm>
                </p:grpSpPr>
                <p:sp>
                  <p:nvSpPr>
                    <p:cNvPr id="242" name="Rectangle 241">
                      <a:extLst>
                        <a:ext uri="{FF2B5EF4-FFF2-40B4-BE49-F238E27FC236}">
                          <a16:creationId xmlns:a16="http://schemas.microsoft.com/office/drawing/2014/main" id="{4DFD2785-8B18-4378-A557-8F424D192889}"/>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E6201026-A097-4417-BC0B-66F13CF9EFD4}"/>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D3FFB916-718E-4364-9C25-8A1CAB06A950}"/>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589A097-5392-485A-AD99-82CA1622C2D6}"/>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2D7F4AB-4891-4974-941D-2D9B686D0150}"/>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64D5B020-C150-48CC-9A67-1308F33E7EF9}"/>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5" name="Group 224">
                  <a:extLst>
                    <a:ext uri="{FF2B5EF4-FFF2-40B4-BE49-F238E27FC236}">
                      <a16:creationId xmlns:a16="http://schemas.microsoft.com/office/drawing/2014/main" id="{65E5C2B5-3728-424D-BAF0-D94FE5B9CD17}"/>
                    </a:ext>
                  </a:extLst>
                </p:cNvPr>
                <p:cNvGrpSpPr/>
                <p:nvPr/>
              </p:nvGrpSpPr>
              <p:grpSpPr>
                <a:xfrm>
                  <a:off x="3755548" y="4654027"/>
                  <a:ext cx="1311775" cy="64008"/>
                  <a:chOff x="3755548" y="4654027"/>
                  <a:chExt cx="1311775" cy="64008"/>
                </a:xfrm>
              </p:grpSpPr>
              <p:grpSp>
                <p:nvGrpSpPr>
                  <p:cNvPr id="226" name="Group 225">
                    <a:extLst>
                      <a:ext uri="{FF2B5EF4-FFF2-40B4-BE49-F238E27FC236}">
                        <a16:creationId xmlns:a16="http://schemas.microsoft.com/office/drawing/2014/main" id="{2E28E5EF-A50D-4F19-9610-D017A074B4E5}"/>
                      </a:ext>
                    </a:extLst>
                  </p:cNvPr>
                  <p:cNvGrpSpPr/>
                  <p:nvPr/>
                </p:nvGrpSpPr>
                <p:grpSpPr>
                  <a:xfrm>
                    <a:off x="3755548" y="4654027"/>
                    <a:ext cx="437058" cy="64008"/>
                    <a:chOff x="3755548" y="4658793"/>
                    <a:chExt cx="437058" cy="64008"/>
                  </a:xfrm>
                </p:grpSpPr>
                <p:sp>
                  <p:nvSpPr>
                    <p:cNvPr id="234" name="Rectangle 233">
                      <a:extLst>
                        <a:ext uri="{FF2B5EF4-FFF2-40B4-BE49-F238E27FC236}">
                          <a16:creationId xmlns:a16="http://schemas.microsoft.com/office/drawing/2014/main" id="{15153778-AFBE-47C2-A78F-D0AD6B8FE2F0}"/>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1EB4B33E-A83D-479C-96E2-7328E47E2CD5}"/>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7F0B9A80-50C5-4350-A9DD-4DDBBB2B4412}"/>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E4C53C28-5092-412E-8389-ACC8208E13A9}"/>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FB559FD3-7A26-4DB9-BBF8-528B876DE1D3}"/>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B82FE42C-82B8-4C5B-B0D7-9478E45AA25D}"/>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7" name="Group 226">
                    <a:extLst>
                      <a:ext uri="{FF2B5EF4-FFF2-40B4-BE49-F238E27FC236}">
                        <a16:creationId xmlns:a16="http://schemas.microsoft.com/office/drawing/2014/main" id="{70531CE2-C1EE-4EA9-A9EF-C0D268EAE791}"/>
                      </a:ext>
                    </a:extLst>
                  </p:cNvPr>
                  <p:cNvGrpSpPr/>
                  <p:nvPr/>
                </p:nvGrpSpPr>
                <p:grpSpPr>
                  <a:xfrm>
                    <a:off x="4630265" y="4654027"/>
                    <a:ext cx="437058" cy="64008"/>
                    <a:chOff x="3755548" y="4658793"/>
                    <a:chExt cx="437058" cy="64008"/>
                  </a:xfrm>
                </p:grpSpPr>
                <p:sp>
                  <p:nvSpPr>
                    <p:cNvPr id="228" name="Rectangle 227">
                      <a:extLst>
                        <a:ext uri="{FF2B5EF4-FFF2-40B4-BE49-F238E27FC236}">
                          <a16:creationId xmlns:a16="http://schemas.microsoft.com/office/drawing/2014/main" id="{10DF8CA9-DDE3-438C-BD5C-BF73B1EACB1D}"/>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2FB5A4DE-0C89-46DE-852C-AF8E812F14BB}"/>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3325D263-E13C-43EE-8FD2-2D5529B03E89}"/>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06EE2D41-AC9B-4942-98B3-41FECCE1ECDD}"/>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57F94EC3-949F-4561-BB41-D8AF12AF7544}"/>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58144784-C59E-4FE1-803D-9D054FDD2ED7}"/>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0" name="Group 109">
                <a:extLst>
                  <a:ext uri="{FF2B5EF4-FFF2-40B4-BE49-F238E27FC236}">
                    <a16:creationId xmlns:a16="http://schemas.microsoft.com/office/drawing/2014/main" id="{F4B74DAC-3334-4A7F-8C7E-847BCFEF33EA}"/>
                  </a:ext>
                </a:extLst>
              </p:cNvPr>
              <p:cNvGrpSpPr/>
              <p:nvPr/>
            </p:nvGrpSpPr>
            <p:grpSpPr>
              <a:xfrm>
                <a:off x="5494489" y="2308860"/>
                <a:ext cx="1664993" cy="845820"/>
                <a:chOff x="5494489" y="2308860"/>
                <a:chExt cx="1664993" cy="845820"/>
              </a:xfrm>
            </p:grpSpPr>
            <p:sp>
              <p:nvSpPr>
                <p:cNvPr id="208" name="Rectangle 207">
                  <a:extLst>
                    <a:ext uri="{FF2B5EF4-FFF2-40B4-BE49-F238E27FC236}">
                      <a16:creationId xmlns:a16="http://schemas.microsoft.com/office/drawing/2014/main" id="{9AF062E8-FDAD-43F9-B2D4-16A730B9ADCF}"/>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9" name="Group 208">
                  <a:extLst>
                    <a:ext uri="{FF2B5EF4-FFF2-40B4-BE49-F238E27FC236}">
                      <a16:creationId xmlns:a16="http://schemas.microsoft.com/office/drawing/2014/main" id="{4C2F11EF-870F-4403-9A96-1B1FC5AF3433}"/>
                    </a:ext>
                  </a:extLst>
                </p:cNvPr>
                <p:cNvGrpSpPr/>
                <p:nvPr/>
              </p:nvGrpSpPr>
              <p:grpSpPr>
                <a:xfrm>
                  <a:off x="5571901" y="2390500"/>
                  <a:ext cx="1439981" cy="682540"/>
                  <a:chOff x="5571901" y="2390500"/>
                  <a:chExt cx="1439981" cy="682540"/>
                </a:xfrm>
              </p:grpSpPr>
              <p:sp>
                <p:nvSpPr>
                  <p:cNvPr id="210" name="Rectangle 209">
                    <a:extLst>
                      <a:ext uri="{FF2B5EF4-FFF2-40B4-BE49-F238E27FC236}">
                        <a16:creationId xmlns:a16="http://schemas.microsoft.com/office/drawing/2014/main" id="{509A5E9C-5D72-482E-900C-F09A1BA81279}"/>
                      </a:ext>
                    </a:extLst>
                  </p:cNvPr>
                  <p:cNvSpPr/>
                  <p:nvPr/>
                </p:nvSpPr>
                <p:spPr bwMode="auto">
                  <a:xfrm>
                    <a:off x="5571901" y="2546509"/>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110C5DF2-93B9-4196-99B1-DECA834BD7AF}"/>
                      </a:ext>
                    </a:extLst>
                  </p:cNvPr>
                  <p:cNvSpPr/>
                  <p:nvPr/>
                </p:nvSpPr>
                <p:spPr bwMode="auto">
                  <a:xfrm>
                    <a:off x="5571901" y="2642848"/>
                    <a:ext cx="557784"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CAF7D93F-4919-47AE-A584-5A7D1D26A827}"/>
                      </a:ext>
                    </a:extLst>
                  </p:cNvPr>
                  <p:cNvSpPr/>
                  <p:nvPr/>
                </p:nvSpPr>
                <p:spPr bwMode="auto">
                  <a:xfrm>
                    <a:off x="5571901" y="2745718"/>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A9EE7BC2-8EA2-4E15-BA29-3A869DC2E39D}"/>
                      </a:ext>
                    </a:extLst>
                  </p:cNvPr>
                  <p:cNvSpPr/>
                  <p:nvPr/>
                </p:nvSpPr>
                <p:spPr bwMode="auto">
                  <a:xfrm>
                    <a:off x="5571901" y="2842057"/>
                    <a:ext cx="576072"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Circle: Hollow 213">
                    <a:extLst>
                      <a:ext uri="{FF2B5EF4-FFF2-40B4-BE49-F238E27FC236}">
                        <a16:creationId xmlns:a16="http://schemas.microsoft.com/office/drawing/2014/main" id="{4A4B32A3-D001-487C-B350-DFF091415253}"/>
                      </a:ext>
                    </a:extLst>
                  </p:cNvPr>
                  <p:cNvSpPr/>
                  <p:nvPr/>
                </p:nvSpPr>
                <p:spPr bwMode="auto">
                  <a:xfrm>
                    <a:off x="6329341" y="2390500"/>
                    <a:ext cx="682540" cy="6825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36532915-4B04-4369-BBFC-6677FFE75396}"/>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1" name="Group 110">
                <a:extLst>
                  <a:ext uri="{FF2B5EF4-FFF2-40B4-BE49-F238E27FC236}">
                    <a16:creationId xmlns:a16="http://schemas.microsoft.com/office/drawing/2014/main" id="{1AF24CFB-F4E2-410B-8AC8-9FD22940C364}"/>
                  </a:ext>
                </a:extLst>
              </p:cNvPr>
              <p:cNvGrpSpPr/>
              <p:nvPr/>
            </p:nvGrpSpPr>
            <p:grpSpPr>
              <a:xfrm>
                <a:off x="5494489" y="3257550"/>
                <a:ext cx="1664993" cy="1920240"/>
                <a:chOff x="5494489" y="3257550"/>
                <a:chExt cx="1664993" cy="1920240"/>
              </a:xfrm>
            </p:grpSpPr>
            <p:sp>
              <p:nvSpPr>
                <p:cNvPr id="131" name="Rectangle 130">
                  <a:extLst>
                    <a:ext uri="{FF2B5EF4-FFF2-40B4-BE49-F238E27FC236}">
                      <a16:creationId xmlns:a16="http://schemas.microsoft.com/office/drawing/2014/main" id="{47548D76-1016-4AD6-9870-5955B9EB4D14}"/>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369CB8AD-3458-48BC-858A-76BE84F1B9B6}"/>
                    </a:ext>
                  </a:extLst>
                </p:cNvPr>
                <p:cNvSpPr/>
                <p:nvPr/>
              </p:nvSpPr>
              <p:spPr bwMode="auto">
                <a:xfrm>
                  <a:off x="5603432"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CC38D4B-85C6-4581-B86C-001B7320AA85}"/>
                    </a:ext>
                  </a:extLst>
                </p:cNvPr>
                <p:cNvSpPr/>
                <p:nvPr/>
              </p:nvSpPr>
              <p:spPr bwMode="auto">
                <a:xfrm>
                  <a:off x="6572349"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C02EDCDA-9DA7-4187-B0D7-24594A4DC609}"/>
                    </a:ext>
                  </a:extLst>
                </p:cNvPr>
                <p:cNvSpPr/>
                <p:nvPr/>
              </p:nvSpPr>
              <p:spPr bwMode="auto">
                <a:xfrm>
                  <a:off x="6885173"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7C475CC2-532E-4060-A39B-4349E4B496DC}"/>
                    </a:ext>
                  </a:extLst>
                </p:cNvPr>
                <p:cNvGrpSpPr/>
                <p:nvPr/>
              </p:nvGrpSpPr>
              <p:grpSpPr>
                <a:xfrm>
                  <a:off x="5586758" y="3473900"/>
                  <a:ext cx="1374154" cy="73152"/>
                  <a:chOff x="5586758" y="3473900"/>
                  <a:chExt cx="1374154" cy="73152"/>
                </a:xfrm>
              </p:grpSpPr>
              <p:sp>
                <p:nvSpPr>
                  <p:cNvPr id="205" name="Rectangle: Rounded Corners 204">
                    <a:extLst>
                      <a:ext uri="{FF2B5EF4-FFF2-40B4-BE49-F238E27FC236}">
                        <a16:creationId xmlns:a16="http://schemas.microsoft.com/office/drawing/2014/main" id="{99DAAEA9-67F5-404B-8318-E74E1B33888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6" name="Rectangle: Rounded Corners 205">
                    <a:extLst>
                      <a:ext uri="{FF2B5EF4-FFF2-40B4-BE49-F238E27FC236}">
                        <a16:creationId xmlns:a16="http://schemas.microsoft.com/office/drawing/2014/main" id="{99E5E4F4-9B01-4101-9230-C86DFB16EAE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Oval 206">
                    <a:extLst>
                      <a:ext uri="{FF2B5EF4-FFF2-40B4-BE49-F238E27FC236}">
                        <a16:creationId xmlns:a16="http://schemas.microsoft.com/office/drawing/2014/main" id="{F03B347E-F415-47AB-A7D6-A6A26843C12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89D4A0DF-0237-4DFE-B41E-7DEC3347326F}"/>
                    </a:ext>
                  </a:extLst>
                </p:cNvPr>
                <p:cNvGrpSpPr/>
                <p:nvPr/>
              </p:nvGrpSpPr>
              <p:grpSpPr>
                <a:xfrm>
                  <a:off x="5586758" y="3666072"/>
                  <a:ext cx="1374154" cy="73152"/>
                  <a:chOff x="5586758" y="3473900"/>
                  <a:chExt cx="1374154" cy="73152"/>
                </a:xfrm>
              </p:grpSpPr>
              <p:sp>
                <p:nvSpPr>
                  <p:cNvPr id="202" name="Rectangle: Rounded Corners 201">
                    <a:extLst>
                      <a:ext uri="{FF2B5EF4-FFF2-40B4-BE49-F238E27FC236}">
                        <a16:creationId xmlns:a16="http://schemas.microsoft.com/office/drawing/2014/main" id="{CAFD38EE-716D-4B22-90C2-6E9A8BA53B53}"/>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Rounded Corners 202">
                    <a:extLst>
                      <a:ext uri="{FF2B5EF4-FFF2-40B4-BE49-F238E27FC236}">
                        <a16:creationId xmlns:a16="http://schemas.microsoft.com/office/drawing/2014/main" id="{4A5DFB4E-0C03-437E-8971-22A7C65E5ED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4" name="Oval 203">
                    <a:extLst>
                      <a:ext uri="{FF2B5EF4-FFF2-40B4-BE49-F238E27FC236}">
                        <a16:creationId xmlns:a16="http://schemas.microsoft.com/office/drawing/2014/main" id="{EC859DD9-10F1-44DF-A6FB-22C92B7B9F32}"/>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60ED0F8C-AFFE-4252-BD11-3630ABDF6040}"/>
                    </a:ext>
                  </a:extLst>
                </p:cNvPr>
                <p:cNvGrpSpPr/>
                <p:nvPr/>
              </p:nvGrpSpPr>
              <p:grpSpPr>
                <a:xfrm>
                  <a:off x="5586758" y="3858244"/>
                  <a:ext cx="1374154" cy="73152"/>
                  <a:chOff x="5586758" y="3473900"/>
                  <a:chExt cx="1374154" cy="73152"/>
                </a:xfrm>
              </p:grpSpPr>
              <p:sp>
                <p:nvSpPr>
                  <p:cNvPr id="198" name="Rectangle: Rounded Corners 197">
                    <a:extLst>
                      <a:ext uri="{FF2B5EF4-FFF2-40B4-BE49-F238E27FC236}">
                        <a16:creationId xmlns:a16="http://schemas.microsoft.com/office/drawing/2014/main" id="{EC0299D0-DC7F-4477-A763-CCFE60C67175}"/>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1979D4E5-0D03-4C97-AA29-46A54CDC84D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Oval 200">
                    <a:extLst>
                      <a:ext uri="{FF2B5EF4-FFF2-40B4-BE49-F238E27FC236}">
                        <a16:creationId xmlns:a16="http://schemas.microsoft.com/office/drawing/2014/main" id="{6ED1240A-CAFB-4681-8830-29A61C7AF5CB}"/>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5C10FF7-437B-4DF3-9ED4-94BABD801657}"/>
                    </a:ext>
                  </a:extLst>
                </p:cNvPr>
                <p:cNvGrpSpPr/>
                <p:nvPr/>
              </p:nvGrpSpPr>
              <p:grpSpPr>
                <a:xfrm>
                  <a:off x="5586758" y="4050416"/>
                  <a:ext cx="1374154" cy="73152"/>
                  <a:chOff x="5586758" y="3473900"/>
                  <a:chExt cx="1374154" cy="73152"/>
                </a:xfrm>
              </p:grpSpPr>
              <p:sp>
                <p:nvSpPr>
                  <p:cNvPr id="195" name="Rectangle: Rounded Corners 194">
                    <a:extLst>
                      <a:ext uri="{FF2B5EF4-FFF2-40B4-BE49-F238E27FC236}">
                        <a16:creationId xmlns:a16="http://schemas.microsoft.com/office/drawing/2014/main" id="{EE18D402-2A33-4141-A613-71AEE1F9053A}"/>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Rounded Corners 195">
                    <a:extLst>
                      <a:ext uri="{FF2B5EF4-FFF2-40B4-BE49-F238E27FC236}">
                        <a16:creationId xmlns:a16="http://schemas.microsoft.com/office/drawing/2014/main" id="{B1966F7D-FABC-46E8-A59F-F673605C283B}"/>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6E2C6E8D-D7DA-4647-9496-79890EAA0B5C}"/>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77282AA5-1C26-480E-9D91-EC9CDB4CFB64}"/>
                    </a:ext>
                  </a:extLst>
                </p:cNvPr>
                <p:cNvGrpSpPr/>
                <p:nvPr/>
              </p:nvGrpSpPr>
              <p:grpSpPr>
                <a:xfrm>
                  <a:off x="5586758" y="4242588"/>
                  <a:ext cx="1374154" cy="73152"/>
                  <a:chOff x="5586758" y="3473900"/>
                  <a:chExt cx="1374154" cy="73152"/>
                </a:xfrm>
              </p:grpSpPr>
              <p:sp>
                <p:nvSpPr>
                  <p:cNvPr id="192" name="Rectangle: Rounded Corners 191">
                    <a:extLst>
                      <a:ext uri="{FF2B5EF4-FFF2-40B4-BE49-F238E27FC236}">
                        <a16:creationId xmlns:a16="http://schemas.microsoft.com/office/drawing/2014/main" id="{0BD80504-E2C6-42A0-B47C-3CDBBEA108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Rounded Corners 192">
                    <a:extLst>
                      <a:ext uri="{FF2B5EF4-FFF2-40B4-BE49-F238E27FC236}">
                        <a16:creationId xmlns:a16="http://schemas.microsoft.com/office/drawing/2014/main" id="{CC4501B9-2D00-4428-9850-221592F2ED50}"/>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Oval 193">
                    <a:extLst>
                      <a:ext uri="{FF2B5EF4-FFF2-40B4-BE49-F238E27FC236}">
                        <a16:creationId xmlns:a16="http://schemas.microsoft.com/office/drawing/2014/main" id="{350FBF50-3556-4AAF-8770-C9C17771336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5BC0439A-52BC-4556-8996-26676107F6F4}"/>
                    </a:ext>
                  </a:extLst>
                </p:cNvPr>
                <p:cNvGrpSpPr/>
                <p:nvPr/>
              </p:nvGrpSpPr>
              <p:grpSpPr>
                <a:xfrm>
                  <a:off x="5586758" y="4434760"/>
                  <a:ext cx="1374154" cy="73152"/>
                  <a:chOff x="5586758" y="3473900"/>
                  <a:chExt cx="1374154" cy="73152"/>
                </a:xfrm>
              </p:grpSpPr>
              <p:sp>
                <p:nvSpPr>
                  <p:cNvPr id="187" name="Rectangle: Rounded Corners 186">
                    <a:extLst>
                      <a:ext uri="{FF2B5EF4-FFF2-40B4-BE49-F238E27FC236}">
                        <a16:creationId xmlns:a16="http://schemas.microsoft.com/office/drawing/2014/main" id="{52B78135-4ECE-4DE8-B1F0-ACFF615779E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B7E897D0-7AB2-4873-A392-2B5F50D209F2}"/>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978CD950-6547-4B9A-8C9F-B54B7EEE9EB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A35894AC-B4CA-4635-9135-AD914686C614}"/>
                    </a:ext>
                  </a:extLst>
                </p:cNvPr>
                <p:cNvGrpSpPr/>
                <p:nvPr/>
              </p:nvGrpSpPr>
              <p:grpSpPr>
                <a:xfrm>
                  <a:off x="5586758" y="4626932"/>
                  <a:ext cx="1374154" cy="73152"/>
                  <a:chOff x="5586758" y="3473900"/>
                  <a:chExt cx="1374154" cy="73152"/>
                </a:xfrm>
              </p:grpSpPr>
              <p:sp>
                <p:nvSpPr>
                  <p:cNvPr id="184" name="Rectangle: Rounded Corners 183">
                    <a:extLst>
                      <a:ext uri="{FF2B5EF4-FFF2-40B4-BE49-F238E27FC236}">
                        <a16:creationId xmlns:a16="http://schemas.microsoft.com/office/drawing/2014/main" id="{1234C5E5-BBA1-4A8F-A0D1-4853016F9599}"/>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43BF59CB-3AA5-4581-9887-44C5F337803C}"/>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1C1A1BA7-4EA2-4AAA-9881-9E9B52A879F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D5927D2A-29A2-4CAE-9E07-64FF373C9879}"/>
                    </a:ext>
                  </a:extLst>
                </p:cNvPr>
                <p:cNvGrpSpPr/>
                <p:nvPr/>
              </p:nvGrpSpPr>
              <p:grpSpPr>
                <a:xfrm>
                  <a:off x="5586758" y="4819104"/>
                  <a:ext cx="1374154" cy="73152"/>
                  <a:chOff x="5586758" y="3473900"/>
                  <a:chExt cx="1374154" cy="73152"/>
                </a:xfrm>
              </p:grpSpPr>
              <p:sp>
                <p:nvSpPr>
                  <p:cNvPr id="181" name="Rectangle: Rounded Corners 180">
                    <a:extLst>
                      <a:ext uri="{FF2B5EF4-FFF2-40B4-BE49-F238E27FC236}">
                        <a16:creationId xmlns:a16="http://schemas.microsoft.com/office/drawing/2014/main" id="{03E422AC-C1C4-4E68-8368-1BCDD1B19ADF}"/>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2" name="Rectangle: Rounded Corners 181">
                    <a:extLst>
                      <a:ext uri="{FF2B5EF4-FFF2-40B4-BE49-F238E27FC236}">
                        <a16:creationId xmlns:a16="http://schemas.microsoft.com/office/drawing/2014/main" id="{1D960B34-8933-415A-B77D-E83434A9D85F}"/>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4EF739DF-BF54-44C2-AAF2-52853A3F6D58}"/>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175F504D-DDDA-4F77-8F65-49CD40BFED61}"/>
                    </a:ext>
                  </a:extLst>
                </p:cNvPr>
                <p:cNvGrpSpPr/>
                <p:nvPr/>
              </p:nvGrpSpPr>
              <p:grpSpPr>
                <a:xfrm>
                  <a:off x="5586758" y="5011274"/>
                  <a:ext cx="1374154" cy="73152"/>
                  <a:chOff x="5586758" y="3473900"/>
                  <a:chExt cx="1374154" cy="73152"/>
                </a:xfrm>
              </p:grpSpPr>
              <p:sp>
                <p:nvSpPr>
                  <p:cNvPr id="178" name="Rectangle: Rounded Corners 177">
                    <a:extLst>
                      <a:ext uri="{FF2B5EF4-FFF2-40B4-BE49-F238E27FC236}">
                        <a16:creationId xmlns:a16="http://schemas.microsoft.com/office/drawing/2014/main" id="{209B1026-E291-4FA3-BA17-50D01079CC9E}"/>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Rectangle: Rounded Corners 178">
                    <a:extLst>
                      <a:ext uri="{FF2B5EF4-FFF2-40B4-BE49-F238E27FC236}">
                        <a16:creationId xmlns:a16="http://schemas.microsoft.com/office/drawing/2014/main" id="{B0DF4D51-2C1C-4AAC-9392-54DF1BA9103E}"/>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2CA558C1-91A0-4E9F-B547-B7B09EF49243}"/>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7B44BC4B-3A62-4E21-82B0-45E7A2F4A6E2}"/>
                  </a:ext>
                </a:extLst>
              </p:cNvPr>
              <p:cNvGrpSpPr/>
              <p:nvPr/>
            </p:nvGrpSpPr>
            <p:grpSpPr>
              <a:xfrm>
                <a:off x="7293571" y="2308860"/>
                <a:ext cx="1668533" cy="2868930"/>
                <a:chOff x="7293571" y="2308860"/>
                <a:chExt cx="1668533" cy="2868930"/>
              </a:xfrm>
            </p:grpSpPr>
            <p:grpSp>
              <p:nvGrpSpPr>
                <p:cNvPr id="114" name="Group 113">
                  <a:extLst>
                    <a:ext uri="{FF2B5EF4-FFF2-40B4-BE49-F238E27FC236}">
                      <a16:creationId xmlns:a16="http://schemas.microsoft.com/office/drawing/2014/main" id="{F0402B68-3516-4EE6-8238-81CF59908CF9}"/>
                    </a:ext>
                  </a:extLst>
                </p:cNvPr>
                <p:cNvGrpSpPr/>
                <p:nvPr/>
              </p:nvGrpSpPr>
              <p:grpSpPr>
                <a:xfrm>
                  <a:off x="7297111" y="2308860"/>
                  <a:ext cx="1664993" cy="845820"/>
                  <a:chOff x="7297111" y="2308860"/>
                  <a:chExt cx="1664993" cy="845820"/>
                </a:xfrm>
              </p:grpSpPr>
              <p:sp>
                <p:nvSpPr>
                  <p:cNvPr id="121" name="Rectangle 120">
                    <a:extLst>
                      <a:ext uri="{FF2B5EF4-FFF2-40B4-BE49-F238E27FC236}">
                        <a16:creationId xmlns:a16="http://schemas.microsoft.com/office/drawing/2014/main" id="{8B23E47C-7113-4AD8-BCA4-F775AB9F5F13}"/>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CA722A0-9479-4CAE-89CC-18A220A96513}"/>
                      </a:ext>
                    </a:extLst>
                  </p:cNvPr>
                  <p:cNvGrpSpPr/>
                  <p:nvPr/>
                </p:nvGrpSpPr>
                <p:grpSpPr>
                  <a:xfrm>
                    <a:off x="7490344" y="2514596"/>
                    <a:ext cx="548639" cy="548640"/>
                    <a:chOff x="7490344" y="2514596"/>
                    <a:chExt cx="548639" cy="548640"/>
                  </a:xfrm>
                </p:grpSpPr>
                <p:sp>
                  <p:nvSpPr>
                    <p:cNvPr id="129" name="Circle: Hollow 128">
                      <a:extLst>
                        <a:ext uri="{FF2B5EF4-FFF2-40B4-BE49-F238E27FC236}">
                          <a16:creationId xmlns:a16="http://schemas.microsoft.com/office/drawing/2014/main" id="{141E197B-27DC-47D6-8DFF-3907CB3342E1}"/>
                        </a:ext>
                      </a:extLst>
                    </p:cNvPr>
                    <p:cNvSpPr/>
                    <p:nvPr/>
                  </p:nvSpPr>
                  <p:spPr bwMode="auto">
                    <a:xfrm>
                      <a:off x="7490344"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581BC56A-4A6D-4D3F-83F8-BDCDA4B700C6}"/>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7A0305B4-900B-45DA-B312-8BB39F2DBB7F}"/>
                      </a:ext>
                    </a:extLst>
                  </p:cNvPr>
                  <p:cNvSpPr/>
                  <p:nvPr/>
                </p:nvSpPr>
                <p:spPr bwMode="auto">
                  <a:xfrm>
                    <a:off x="7382553" y="2371489"/>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C3E5FCCF-762F-4CF4-999E-47279E835F66}"/>
                      </a:ext>
                    </a:extLst>
                  </p:cNvPr>
                  <p:cNvGrpSpPr/>
                  <p:nvPr/>
                </p:nvGrpSpPr>
                <p:grpSpPr>
                  <a:xfrm>
                    <a:off x="8176612" y="2514596"/>
                    <a:ext cx="548639" cy="548640"/>
                    <a:chOff x="8176612" y="2514596"/>
                    <a:chExt cx="548639" cy="548640"/>
                  </a:xfrm>
                </p:grpSpPr>
                <p:sp>
                  <p:nvSpPr>
                    <p:cNvPr id="127" name="Circle: Hollow 126">
                      <a:extLst>
                        <a:ext uri="{FF2B5EF4-FFF2-40B4-BE49-F238E27FC236}">
                          <a16:creationId xmlns:a16="http://schemas.microsoft.com/office/drawing/2014/main" id="{0B740E49-A652-476C-998F-31F1F53BAB61}"/>
                        </a:ext>
                      </a:extLst>
                    </p:cNvPr>
                    <p:cNvSpPr/>
                    <p:nvPr/>
                  </p:nvSpPr>
                  <p:spPr bwMode="auto">
                    <a:xfrm>
                      <a:off x="8176612"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36BFFE82-BA71-4281-B45D-0D14B41942D0}"/>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697207CD-C296-4993-B91B-9F46BDFA6B80}"/>
                    </a:ext>
                  </a:extLst>
                </p:cNvPr>
                <p:cNvGrpSpPr/>
                <p:nvPr/>
              </p:nvGrpSpPr>
              <p:grpSpPr>
                <a:xfrm>
                  <a:off x="7293571" y="3257550"/>
                  <a:ext cx="1664993" cy="1920240"/>
                  <a:chOff x="7293571" y="3257550"/>
                  <a:chExt cx="1664993" cy="1920240"/>
                </a:xfrm>
              </p:grpSpPr>
              <p:sp>
                <p:nvSpPr>
                  <p:cNvPr id="116" name="Rectangle 115">
                    <a:extLst>
                      <a:ext uri="{FF2B5EF4-FFF2-40B4-BE49-F238E27FC236}">
                        <a16:creationId xmlns:a16="http://schemas.microsoft.com/office/drawing/2014/main" id="{CBD2EE71-2562-4ED5-9B71-9AB05934AC86}"/>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966CB192-740D-4B03-A542-E76E6F0878D4}"/>
                      </a:ext>
                    </a:extLst>
                  </p:cNvPr>
                  <p:cNvSpPr/>
                  <p:nvPr/>
                </p:nvSpPr>
                <p:spPr bwMode="auto">
                  <a:xfrm>
                    <a:off x="7378140" y="3354448"/>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59873DFE-2FBD-4401-8AB7-BEC30454A01B}"/>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33D172DD-F748-46FB-BDCD-34E1C5EA987B}"/>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838AEC18-C209-4A55-8603-39265341B1C7}"/>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3" name="Freeform: Shape 112">
                <a:extLst>
                  <a:ext uri="{FF2B5EF4-FFF2-40B4-BE49-F238E27FC236}">
                    <a16:creationId xmlns:a16="http://schemas.microsoft.com/office/drawing/2014/main" id="{E70FF6E7-BB95-452E-90B5-9EDFFB050737}"/>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2466A6D4-4B4A-4F41-BEC3-74B23D7F5CAC}"/>
              </a:ext>
            </a:extLst>
          </p:cNvPr>
          <p:cNvGrpSpPr/>
          <p:nvPr/>
        </p:nvGrpSpPr>
        <p:grpSpPr>
          <a:xfrm>
            <a:off x="4544238" y="2916966"/>
            <a:ext cx="4146448" cy="261190"/>
            <a:chOff x="4454676" y="2860031"/>
            <a:chExt cx="4065514" cy="256092"/>
          </a:xfrm>
        </p:grpSpPr>
        <p:grpSp>
          <p:nvGrpSpPr>
            <p:cNvPr id="335" name="Group 334">
              <a:extLst>
                <a:ext uri="{FF2B5EF4-FFF2-40B4-BE49-F238E27FC236}">
                  <a16:creationId xmlns:a16="http://schemas.microsoft.com/office/drawing/2014/main" id="{3BE421A9-8595-4B26-97BF-8D964346645A}"/>
                </a:ext>
              </a:extLst>
            </p:cNvPr>
            <p:cNvGrpSpPr/>
            <p:nvPr/>
          </p:nvGrpSpPr>
          <p:grpSpPr>
            <a:xfrm>
              <a:off x="4454676" y="2860031"/>
              <a:ext cx="668475" cy="256092"/>
              <a:chOff x="7147278" y="3439948"/>
              <a:chExt cx="299213" cy="114628"/>
            </a:xfrm>
          </p:grpSpPr>
          <p:sp>
            <p:nvSpPr>
              <p:cNvPr id="336" name="Rectangle 3">
                <a:extLst>
                  <a:ext uri="{FF2B5EF4-FFF2-40B4-BE49-F238E27FC236}">
                    <a16:creationId xmlns:a16="http://schemas.microsoft.com/office/drawing/2014/main" id="{98258D57-3654-4958-8795-29E7A68A104F}"/>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37" name="Straight Connector 336">
                <a:extLst>
                  <a:ext uri="{FF2B5EF4-FFF2-40B4-BE49-F238E27FC236}">
                    <a16:creationId xmlns:a16="http://schemas.microsoft.com/office/drawing/2014/main" id="{F6A9A3F3-52E9-4CFB-B8D6-A7609604901D}"/>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38" name="Group 337">
              <a:extLst>
                <a:ext uri="{FF2B5EF4-FFF2-40B4-BE49-F238E27FC236}">
                  <a16:creationId xmlns:a16="http://schemas.microsoft.com/office/drawing/2014/main" id="{4DC89510-3476-4FB8-9107-BB8798719AD8}"/>
                </a:ext>
              </a:extLst>
            </p:cNvPr>
            <p:cNvGrpSpPr/>
            <p:nvPr/>
          </p:nvGrpSpPr>
          <p:grpSpPr>
            <a:xfrm>
              <a:off x="7851715" y="2860031"/>
              <a:ext cx="668475" cy="256092"/>
              <a:chOff x="7147279" y="3439948"/>
              <a:chExt cx="299213" cy="114628"/>
            </a:xfrm>
          </p:grpSpPr>
          <p:sp>
            <p:nvSpPr>
              <p:cNvPr id="339" name="Rectangle 3">
                <a:extLst>
                  <a:ext uri="{FF2B5EF4-FFF2-40B4-BE49-F238E27FC236}">
                    <a16:creationId xmlns:a16="http://schemas.microsoft.com/office/drawing/2014/main" id="{B88F65BB-6259-4563-83A6-69FCE9AE02D5}"/>
                  </a:ext>
                </a:extLst>
              </p:cNvPr>
              <p:cNvSpPr/>
              <p:nvPr/>
            </p:nvSpPr>
            <p:spPr bwMode="auto">
              <a:xfrm rot="2700000">
                <a:off x="7308120"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73" kern="0">
                  <a:solidFill>
                    <a:srgbClr val="505050"/>
                  </a:solidFill>
                  <a:latin typeface="Segoe UI Semilight"/>
                </a:endParaRPr>
              </a:p>
            </p:txBody>
          </p:sp>
          <p:cxnSp>
            <p:nvCxnSpPr>
              <p:cNvPr id="340" name="Straight Connector 339">
                <a:extLst>
                  <a:ext uri="{FF2B5EF4-FFF2-40B4-BE49-F238E27FC236}">
                    <a16:creationId xmlns:a16="http://schemas.microsoft.com/office/drawing/2014/main" id="{DAB9AB2B-D2BF-4BCE-AD74-6E81EB4454B9}"/>
                  </a:ext>
                </a:extLst>
              </p:cNvPr>
              <p:cNvCxnSpPr>
                <a:cxnSpLocks/>
              </p:cNvCxnSpPr>
              <p:nvPr/>
            </p:nvCxnSpPr>
            <p:spPr>
              <a:xfrm flipH="1">
                <a:off x="7147279"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05" name="globe_2">
            <a:extLst>
              <a:ext uri="{FF2B5EF4-FFF2-40B4-BE49-F238E27FC236}">
                <a16:creationId xmlns:a16="http://schemas.microsoft.com/office/drawing/2014/main" id="{0CF2499D-AAB1-47FB-978B-1899C70CDB00}"/>
              </a:ext>
            </a:extLst>
          </p:cNvPr>
          <p:cNvSpPr>
            <a:spLocks noChangeAspect="1" noEditPoints="1"/>
          </p:cNvSpPr>
          <p:nvPr/>
        </p:nvSpPr>
        <p:spPr bwMode="auto">
          <a:xfrm>
            <a:off x="1278376" y="4927870"/>
            <a:ext cx="2358647" cy="235864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POI_ECAF">
            <a:extLst>
              <a:ext uri="{FF2B5EF4-FFF2-40B4-BE49-F238E27FC236}">
                <a16:creationId xmlns:a16="http://schemas.microsoft.com/office/drawing/2014/main" id="{A7B82682-4823-455F-84A3-AF6A74459E48}"/>
              </a:ext>
            </a:extLst>
          </p:cNvPr>
          <p:cNvSpPr>
            <a:spLocks noChangeAspect="1" noEditPoints="1"/>
          </p:cNvSpPr>
          <p:nvPr/>
        </p:nvSpPr>
        <p:spPr bwMode="auto">
          <a:xfrm>
            <a:off x="2353289" y="459724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4CA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07" name="POI_ECAF">
            <a:extLst>
              <a:ext uri="{FF2B5EF4-FFF2-40B4-BE49-F238E27FC236}">
                <a16:creationId xmlns:a16="http://schemas.microsoft.com/office/drawing/2014/main" id="{513E44DE-5CC8-4748-B5A5-0671E50F98EF}"/>
              </a:ext>
            </a:extLst>
          </p:cNvPr>
          <p:cNvSpPr>
            <a:spLocks noChangeAspect="1" noEditPoints="1"/>
          </p:cNvSpPr>
          <p:nvPr/>
        </p:nvSpPr>
        <p:spPr bwMode="auto">
          <a:xfrm>
            <a:off x="1611756" y="5344890"/>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59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5" name="POI_ECAF">
            <a:extLst>
              <a:ext uri="{FF2B5EF4-FFF2-40B4-BE49-F238E27FC236}">
                <a16:creationId xmlns:a16="http://schemas.microsoft.com/office/drawing/2014/main" id="{54FF2129-65A2-4EC2-A686-8B9D583DCC14}"/>
              </a:ext>
            </a:extLst>
          </p:cNvPr>
          <p:cNvSpPr>
            <a:spLocks noChangeAspect="1" noEditPoints="1"/>
          </p:cNvSpPr>
          <p:nvPr/>
        </p:nvSpPr>
        <p:spPr bwMode="auto">
          <a:xfrm>
            <a:off x="2767264" y="6096727"/>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ACB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6" name="POI_ECAF">
            <a:extLst>
              <a:ext uri="{FF2B5EF4-FFF2-40B4-BE49-F238E27FC236}">
                <a16:creationId xmlns:a16="http://schemas.microsoft.com/office/drawing/2014/main" id="{24CE6B5D-5160-4D35-A229-7A550E34FAB0}"/>
              </a:ext>
            </a:extLst>
          </p:cNvPr>
          <p:cNvSpPr>
            <a:spLocks noChangeAspect="1" noEditPoints="1"/>
          </p:cNvSpPr>
          <p:nvPr/>
        </p:nvSpPr>
        <p:spPr bwMode="auto">
          <a:xfrm>
            <a:off x="3106965" y="6111132"/>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7" name="POI_ECAF">
            <a:extLst>
              <a:ext uri="{FF2B5EF4-FFF2-40B4-BE49-F238E27FC236}">
                <a16:creationId xmlns:a16="http://schemas.microsoft.com/office/drawing/2014/main" id="{E980D662-DEF1-4518-B7BA-C41DA63003AC}"/>
              </a:ext>
            </a:extLst>
          </p:cNvPr>
          <p:cNvSpPr>
            <a:spLocks noChangeAspect="1" noEditPoints="1"/>
          </p:cNvSpPr>
          <p:nvPr/>
        </p:nvSpPr>
        <p:spPr bwMode="auto">
          <a:xfrm>
            <a:off x="1488279" y="5980361"/>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29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8" name="POI_ECAF">
            <a:extLst>
              <a:ext uri="{FF2B5EF4-FFF2-40B4-BE49-F238E27FC236}">
                <a16:creationId xmlns:a16="http://schemas.microsoft.com/office/drawing/2014/main" id="{49587C61-C03D-468D-A688-D9654C55FED9}"/>
              </a:ext>
            </a:extLst>
          </p:cNvPr>
          <p:cNvSpPr>
            <a:spLocks noChangeAspect="1" noEditPoints="1"/>
          </p:cNvSpPr>
          <p:nvPr/>
        </p:nvSpPr>
        <p:spPr bwMode="auto">
          <a:xfrm>
            <a:off x="2515704" y="5844603"/>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00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19" name="POI_ECAF">
            <a:extLst>
              <a:ext uri="{FF2B5EF4-FFF2-40B4-BE49-F238E27FC236}">
                <a16:creationId xmlns:a16="http://schemas.microsoft.com/office/drawing/2014/main" id="{F8B0A81B-1FF3-4084-A4A7-12FD2243E059}"/>
              </a:ext>
            </a:extLst>
          </p:cNvPr>
          <p:cNvSpPr>
            <a:spLocks noChangeAspect="1" noEditPoints="1"/>
          </p:cNvSpPr>
          <p:nvPr/>
        </p:nvSpPr>
        <p:spPr bwMode="auto">
          <a:xfrm>
            <a:off x="2190730" y="5246949"/>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265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320" name="POI_ECAF">
            <a:extLst>
              <a:ext uri="{FF2B5EF4-FFF2-40B4-BE49-F238E27FC236}">
                <a16:creationId xmlns:a16="http://schemas.microsoft.com/office/drawing/2014/main" id="{5998977A-6027-4C02-9EC8-2DED706E71BF}"/>
              </a:ext>
            </a:extLst>
          </p:cNvPr>
          <p:cNvSpPr>
            <a:spLocks noChangeAspect="1" noEditPoints="1"/>
          </p:cNvSpPr>
          <p:nvPr/>
        </p:nvSpPr>
        <p:spPr bwMode="auto">
          <a:xfrm>
            <a:off x="3106965" y="4857835"/>
            <a:ext cx="208819" cy="334144"/>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44274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05"/>
                                        </p:tgtEl>
                                        <p:attrNameLst>
                                          <p:attrName>style.visibility</p:attrName>
                                        </p:attrNameLst>
                                      </p:cBhvr>
                                      <p:to>
                                        <p:strVal val="visible"/>
                                      </p:to>
                                    </p:set>
                                    <p:anim calcmode="lin" valueType="num">
                                      <p:cBhvr additive="base">
                                        <p:cTn id="7" dur="500" fill="hold"/>
                                        <p:tgtEl>
                                          <p:spTgt spid="305"/>
                                        </p:tgtEl>
                                        <p:attrNameLst>
                                          <p:attrName>ppt_x</p:attrName>
                                        </p:attrNameLst>
                                      </p:cBhvr>
                                      <p:tavLst>
                                        <p:tav tm="0">
                                          <p:val>
                                            <p:strVal val="#ppt_x"/>
                                          </p:val>
                                        </p:tav>
                                        <p:tav tm="100000">
                                          <p:val>
                                            <p:strVal val="#ppt_x"/>
                                          </p:val>
                                        </p:tav>
                                      </p:tavLst>
                                    </p:anim>
                                    <p:anim calcmode="lin" valueType="num">
                                      <p:cBhvr additive="base">
                                        <p:cTn id="8" dur="500" fill="hold"/>
                                        <p:tgtEl>
                                          <p:spTgt spid="305"/>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325"/>
                                        </p:tgtEl>
                                        <p:attrNameLst>
                                          <p:attrName>style.visibility</p:attrName>
                                        </p:attrNameLst>
                                      </p:cBhvr>
                                      <p:to>
                                        <p:strVal val="visible"/>
                                      </p:to>
                                    </p:set>
                                    <p:animEffect transition="in" filter="wheel(1)">
                                      <p:cBhvr>
                                        <p:cTn id="11" dur="750"/>
                                        <p:tgtEl>
                                          <p:spTgt spid="325"/>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326"/>
                                        </p:tgtEl>
                                        <p:attrNameLst>
                                          <p:attrName>style.visibility</p:attrName>
                                        </p:attrNameLst>
                                      </p:cBhvr>
                                      <p:to>
                                        <p:strVal val="visible"/>
                                      </p:to>
                                    </p:set>
                                    <p:animEffect transition="in" filter="fade">
                                      <p:cBhvr>
                                        <p:cTn id="14" dur="400"/>
                                        <p:tgtEl>
                                          <p:spTgt spid="326"/>
                                        </p:tgtEl>
                                      </p:cBhvr>
                                    </p:animEffect>
                                  </p:childTnLst>
                                </p:cTn>
                              </p:par>
                              <p:par>
                                <p:cTn id="15" presetID="42" presetClass="path" presetSubtype="0" decel="100000" fill="hold" grpId="1" nodeType="withEffect">
                                  <p:stCondLst>
                                    <p:cond delay="100"/>
                                  </p:stCondLst>
                                  <p:childTnLst>
                                    <p:animMotion origin="layout" path="M -2.08333E-6 -3.7037E-7 L -2.08333E-6 0.0963 " pathEditMode="relative" rAng="0" ptsTypes="AA">
                                      <p:cBhvr>
                                        <p:cTn id="16" dur="700" spd="-100000" fill="hold"/>
                                        <p:tgtEl>
                                          <p:spTgt spid="326"/>
                                        </p:tgtEl>
                                        <p:attrNameLst>
                                          <p:attrName>ppt_x</p:attrName>
                                          <p:attrName>ppt_y</p:attrName>
                                        </p:attrNameLst>
                                      </p:cBhvr>
                                      <p:rCtr x="0" y="4815"/>
                                    </p:animMotion>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317"/>
                                        </p:tgtEl>
                                        <p:attrNameLst>
                                          <p:attrName>style.visibility</p:attrName>
                                        </p:attrNameLst>
                                      </p:cBhvr>
                                      <p:to>
                                        <p:strVal val="visible"/>
                                      </p:to>
                                    </p:set>
                                    <p:animEffect transition="in" filter="fade">
                                      <p:cBhvr>
                                        <p:cTn id="20" dur="220"/>
                                        <p:tgtEl>
                                          <p:spTgt spid="31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20"/>
                                        <p:tgtEl>
                                          <p:spTgt spid="19"/>
                                        </p:tgtEl>
                                      </p:cBhvr>
                                    </p:animEffect>
                                  </p:childTnLst>
                                </p:cTn>
                              </p:par>
                              <p:par>
                                <p:cTn id="24" presetID="10" presetClass="entr" presetSubtype="0" fill="hold" grpId="0" nodeType="withEffect">
                                  <p:stCondLst>
                                    <p:cond delay="220"/>
                                  </p:stCondLst>
                                  <p:childTnLst>
                                    <p:set>
                                      <p:cBhvr>
                                        <p:cTn id="25" dur="1" fill="hold">
                                          <p:stCondLst>
                                            <p:cond delay="0"/>
                                          </p:stCondLst>
                                        </p:cTn>
                                        <p:tgtEl>
                                          <p:spTgt spid="307"/>
                                        </p:tgtEl>
                                        <p:attrNameLst>
                                          <p:attrName>style.visibility</p:attrName>
                                        </p:attrNameLst>
                                      </p:cBhvr>
                                      <p:to>
                                        <p:strVal val="visible"/>
                                      </p:to>
                                    </p:set>
                                    <p:animEffect transition="in" filter="fade">
                                      <p:cBhvr>
                                        <p:cTn id="26" dur="220"/>
                                        <p:tgtEl>
                                          <p:spTgt spid="307"/>
                                        </p:tgtEl>
                                      </p:cBhvr>
                                    </p:animEffect>
                                  </p:childTnLst>
                                </p:cTn>
                              </p:par>
                              <p:par>
                                <p:cTn id="27" presetID="10" presetClass="entr" presetSubtype="0" fill="hold" nodeType="withEffect">
                                  <p:stCondLst>
                                    <p:cond delay="22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20"/>
                                        <p:tgtEl>
                                          <p:spTgt spid="20"/>
                                        </p:tgtEl>
                                      </p:cBhvr>
                                    </p:animEffect>
                                  </p:childTnLst>
                                </p:cTn>
                              </p:par>
                              <p:par>
                                <p:cTn id="30" presetID="10" presetClass="entr" presetSubtype="0" fill="hold" grpId="0" nodeType="withEffect">
                                  <p:stCondLst>
                                    <p:cond delay="440"/>
                                  </p:stCondLst>
                                  <p:childTnLst>
                                    <p:set>
                                      <p:cBhvr>
                                        <p:cTn id="31" dur="1" fill="hold">
                                          <p:stCondLst>
                                            <p:cond delay="0"/>
                                          </p:stCondLst>
                                        </p:cTn>
                                        <p:tgtEl>
                                          <p:spTgt spid="319"/>
                                        </p:tgtEl>
                                        <p:attrNameLst>
                                          <p:attrName>style.visibility</p:attrName>
                                        </p:attrNameLst>
                                      </p:cBhvr>
                                      <p:to>
                                        <p:strVal val="visible"/>
                                      </p:to>
                                    </p:set>
                                    <p:animEffect transition="in" filter="fade">
                                      <p:cBhvr>
                                        <p:cTn id="32" dur="220"/>
                                        <p:tgtEl>
                                          <p:spTgt spid="319"/>
                                        </p:tgtEl>
                                      </p:cBhvr>
                                    </p:animEffect>
                                  </p:childTnLst>
                                </p:cTn>
                              </p:par>
                              <p:par>
                                <p:cTn id="33" presetID="10" presetClass="entr" presetSubtype="0" fill="hold" nodeType="withEffect">
                                  <p:stCondLst>
                                    <p:cond delay="44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20"/>
                                        <p:tgtEl>
                                          <p:spTgt spid="21"/>
                                        </p:tgtEl>
                                      </p:cBhvr>
                                    </p:animEffect>
                                  </p:childTnLst>
                                </p:cTn>
                              </p:par>
                              <p:par>
                                <p:cTn id="36" presetID="10" presetClass="entr" presetSubtype="0" fill="hold" grpId="0" nodeType="withEffect">
                                  <p:stCondLst>
                                    <p:cond delay="660"/>
                                  </p:stCondLst>
                                  <p:childTnLst>
                                    <p:set>
                                      <p:cBhvr>
                                        <p:cTn id="37" dur="1" fill="hold">
                                          <p:stCondLst>
                                            <p:cond delay="0"/>
                                          </p:stCondLst>
                                        </p:cTn>
                                        <p:tgtEl>
                                          <p:spTgt spid="306"/>
                                        </p:tgtEl>
                                        <p:attrNameLst>
                                          <p:attrName>style.visibility</p:attrName>
                                        </p:attrNameLst>
                                      </p:cBhvr>
                                      <p:to>
                                        <p:strVal val="visible"/>
                                      </p:to>
                                    </p:set>
                                    <p:animEffect transition="in" filter="fade">
                                      <p:cBhvr>
                                        <p:cTn id="38" dur="220"/>
                                        <p:tgtEl>
                                          <p:spTgt spid="306"/>
                                        </p:tgtEl>
                                      </p:cBhvr>
                                    </p:animEffect>
                                  </p:childTnLst>
                                </p:cTn>
                              </p:par>
                              <p:par>
                                <p:cTn id="39" presetID="10" presetClass="entr" presetSubtype="0" fill="hold" nodeType="withEffect">
                                  <p:stCondLst>
                                    <p:cond delay="66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220"/>
                                        <p:tgtEl>
                                          <p:spTgt spid="22"/>
                                        </p:tgtEl>
                                      </p:cBhvr>
                                    </p:animEffect>
                                  </p:childTnLst>
                                </p:cTn>
                              </p:par>
                              <p:par>
                                <p:cTn id="42" presetID="10" presetClass="entr" presetSubtype="0" fill="hold" grpId="0" nodeType="withEffect">
                                  <p:stCondLst>
                                    <p:cond delay="660"/>
                                  </p:stCondLst>
                                  <p:childTnLst>
                                    <p:set>
                                      <p:cBhvr>
                                        <p:cTn id="43" dur="1" fill="hold">
                                          <p:stCondLst>
                                            <p:cond delay="0"/>
                                          </p:stCondLst>
                                        </p:cTn>
                                        <p:tgtEl>
                                          <p:spTgt spid="370"/>
                                        </p:tgtEl>
                                        <p:attrNameLst>
                                          <p:attrName>style.visibility</p:attrName>
                                        </p:attrNameLst>
                                      </p:cBhvr>
                                      <p:to>
                                        <p:strVal val="visible"/>
                                      </p:to>
                                    </p:set>
                                    <p:animEffect transition="in" filter="fade">
                                      <p:cBhvr>
                                        <p:cTn id="44" dur="220"/>
                                        <p:tgtEl>
                                          <p:spTgt spid="370"/>
                                        </p:tgtEl>
                                      </p:cBhvr>
                                    </p:animEffect>
                                  </p:childTnLst>
                                </p:cTn>
                              </p:par>
                              <p:par>
                                <p:cTn id="45" presetID="10" presetClass="entr" presetSubtype="0" fill="hold" grpId="0" nodeType="withEffect">
                                  <p:stCondLst>
                                    <p:cond delay="880"/>
                                  </p:stCondLst>
                                  <p:childTnLst>
                                    <p:set>
                                      <p:cBhvr>
                                        <p:cTn id="46" dur="1" fill="hold">
                                          <p:stCondLst>
                                            <p:cond delay="0"/>
                                          </p:stCondLst>
                                        </p:cTn>
                                        <p:tgtEl>
                                          <p:spTgt spid="318"/>
                                        </p:tgtEl>
                                        <p:attrNameLst>
                                          <p:attrName>style.visibility</p:attrName>
                                        </p:attrNameLst>
                                      </p:cBhvr>
                                      <p:to>
                                        <p:strVal val="visible"/>
                                      </p:to>
                                    </p:set>
                                    <p:animEffect transition="in" filter="fade">
                                      <p:cBhvr>
                                        <p:cTn id="47" dur="220"/>
                                        <p:tgtEl>
                                          <p:spTgt spid="318"/>
                                        </p:tgtEl>
                                      </p:cBhvr>
                                    </p:animEffect>
                                  </p:childTnLst>
                                </p:cTn>
                              </p:par>
                              <p:par>
                                <p:cTn id="48" presetID="10" presetClass="entr" presetSubtype="0" fill="hold" nodeType="withEffect">
                                  <p:stCondLst>
                                    <p:cond delay="88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220"/>
                                        <p:tgtEl>
                                          <p:spTgt spid="14"/>
                                        </p:tgtEl>
                                      </p:cBhvr>
                                    </p:animEffect>
                                  </p:childTnLst>
                                </p:cTn>
                              </p:par>
                              <p:par>
                                <p:cTn id="51" presetID="10" presetClass="entr" presetSubtype="0" fill="hold" grpId="0" nodeType="withEffect">
                                  <p:stCondLst>
                                    <p:cond delay="1220"/>
                                  </p:stCondLst>
                                  <p:childTnLst>
                                    <p:set>
                                      <p:cBhvr>
                                        <p:cTn id="52" dur="1" fill="hold">
                                          <p:stCondLst>
                                            <p:cond delay="0"/>
                                          </p:stCondLst>
                                        </p:cTn>
                                        <p:tgtEl>
                                          <p:spTgt spid="315"/>
                                        </p:tgtEl>
                                        <p:attrNameLst>
                                          <p:attrName>style.visibility</p:attrName>
                                        </p:attrNameLst>
                                      </p:cBhvr>
                                      <p:to>
                                        <p:strVal val="visible"/>
                                      </p:to>
                                    </p:set>
                                    <p:animEffect transition="in" filter="fade">
                                      <p:cBhvr>
                                        <p:cTn id="53" dur="220"/>
                                        <p:tgtEl>
                                          <p:spTgt spid="315"/>
                                        </p:tgtEl>
                                      </p:cBhvr>
                                    </p:animEffect>
                                  </p:childTnLst>
                                </p:cTn>
                              </p:par>
                              <p:par>
                                <p:cTn id="54" presetID="10" presetClass="entr" presetSubtype="0" fill="hold" nodeType="withEffect">
                                  <p:stCondLst>
                                    <p:cond delay="1220"/>
                                  </p:stCondLst>
                                  <p:childTnLst>
                                    <p:set>
                                      <p:cBhvr>
                                        <p:cTn id="55" dur="1" fill="hold">
                                          <p:stCondLst>
                                            <p:cond delay="0"/>
                                          </p:stCondLst>
                                        </p:cTn>
                                        <p:tgtEl>
                                          <p:spTgt spid="382"/>
                                        </p:tgtEl>
                                        <p:attrNameLst>
                                          <p:attrName>style.visibility</p:attrName>
                                        </p:attrNameLst>
                                      </p:cBhvr>
                                      <p:to>
                                        <p:strVal val="visible"/>
                                      </p:to>
                                    </p:set>
                                    <p:animEffect transition="in" filter="fade">
                                      <p:cBhvr>
                                        <p:cTn id="56" dur="220"/>
                                        <p:tgtEl>
                                          <p:spTgt spid="382"/>
                                        </p:tgtEl>
                                      </p:cBhvr>
                                    </p:animEffect>
                                  </p:childTnLst>
                                </p:cTn>
                              </p:par>
                              <p:par>
                                <p:cTn id="57" presetID="10" presetClass="entr" presetSubtype="0" fill="hold" grpId="0" nodeType="withEffect">
                                  <p:stCondLst>
                                    <p:cond delay="1440"/>
                                  </p:stCondLst>
                                  <p:childTnLst>
                                    <p:set>
                                      <p:cBhvr>
                                        <p:cTn id="58" dur="1" fill="hold">
                                          <p:stCondLst>
                                            <p:cond delay="0"/>
                                          </p:stCondLst>
                                        </p:cTn>
                                        <p:tgtEl>
                                          <p:spTgt spid="320"/>
                                        </p:tgtEl>
                                        <p:attrNameLst>
                                          <p:attrName>style.visibility</p:attrName>
                                        </p:attrNameLst>
                                      </p:cBhvr>
                                      <p:to>
                                        <p:strVal val="visible"/>
                                      </p:to>
                                    </p:set>
                                    <p:animEffect transition="in" filter="fade">
                                      <p:cBhvr>
                                        <p:cTn id="59" dur="220"/>
                                        <p:tgtEl>
                                          <p:spTgt spid="320"/>
                                        </p:tgtEl>
                                      </p:cBhvr>
                                    </p:animEffect>
                                  </p:childTnLst>
                                </p:cTn>
                              </p:par>
                              <p:par>
                                <p:cTn id="60" presetID="10" presetClass="entr" presetSubtype="0" fill="hold" nodeType="withEffect">
                                  <p:stCondLst>
                                    <p:cond delay="1440"/>
                                  </p:stCondLst>
                                  <p:childTnLst>
                                    <p:set>
                                      <p:cBhvr>
                                        <p:cTn id="61" dur="1" fill="hold">
                                          <p:stCondLst>
                                            <p:cond delay="0"/>
                                          </p:stCondLst>
                                        </p:cTn>
                                        <p:tgtEl>
                                          <p:spTgt spid="383"/>
                                        </p:tgtEl>
                                        <p:attrNameLst>
                                          <p:attrName>style.visibility</p:attrName>
                                        </p:attrNameLst>
                                      </p:cBhvr>
                                      <p:to>
                                        <p:strVal val="visible"/>
                                      </p:to>
                                    </p:set>
                                    <p:animEffect transition="in" filter="fade">
                                      <p:cBhvr>
                                        <p:cTn id="62" dur="220"/>
                                        <p:tgtEl>
                                          <p:spTgt spid="383"/>
                                        </p:tgtEl>
                                      </p:cBhvr>
                                    </p:animEffect>
                                  </p:childTnLst>
                                </p:cTn>
                              </p:par>
                              <p:par>
                                <p:cTn id="63" presetID="10" presetClass="entr" presetSubtype="0" fill="hold" grpId="0" nodeType="withEffect">
                                  <p:stCondLst>
                                    <p:cond delay="1660"/>
                                  </p:stCondLst>
                                  <p:childTnLst>
                                    <p:set>
                                      <p:cBhvr>
                                        <p:cTn id="64" dur="1" fill="hold">
                                          <p:stCondLst>
                                            <p:cond delay="0"/>
                                          </p:stCondLst>
                                        </p:cTn>
                                        <p:tgtEl>
                                          <p:spTgt spid="316"/>
                                        </p:tgtEl>
                                        <p:attrNameLst>
                                          <p:attrName>style.visibility</p:attrName>
                                        </p:attrNameLst>
                                      </p:cBhvr>
                                      <p:to>
                                        <p:strVal val="visible"/>
                                      </p:to>
                                    </p:set>
                                    <p:animEffect transition="in" filter="fade">
                                      <p:cBhvr>
                                        <p:cTn id="65" dur="220"/>
                                        <p:tgtEl>
                                          <p:spTgt spid="316"/>
                                        </p:tgtEl>
                                      </p:cBhvr>
                                    </p:animEffect>
                                  </p:childTnLst>
                                </p:cTn>
                              </p:par>
                              <p:par>
                                <p:cTn id="66" presetID="10" presetClass="entr" presetSubtype="0" fill="hold" nodeType="withEffect">
                                  <p:stCondLst>
                                    <p:cond delay="166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220"/>
                                        <p:tgtEl>
                                          <p:spTgt spid="16"/>
                                        </p:tgtEl>
                                      </p:cBhvr>
                                    </p:animEffect>
                                  </p:childTnLst>
                                </p:cTn>
                              </p:par>
                            </p:childTnLst>
                          </p:cTn>
                        </p:par>
                        <p:par>
                          <p:cTn id="69" fill="hold">
                            <p:stCondLst>
                              <p:cond delay="3230"/>
                            </p:stCondLst>
                            <p:childTnLst>
                              <p:par>
                                <p:cTn id="70" presetID="21" presetClass="entr" presetSubtype="1" fill="hold" grpId="0" nodeType="afterEffect">
                                  <p:stCondLst>
                                    <p:cond delay="500"/>
                                  </p:stCondLst>
                                  <p:childTnLst>
                                    <p:set>
                                      <p:cBhvr>
                                        <p:cTn id="71" dur="1" fill="hold">
                                          <p:stCondLst>
                                            <p:cond delay="0"/>
                                          </p:stCondLst>
                                        </p:cTn>
                                        <p:tgtEl>
                                          <p:spTgt spid="327"/>
                                        </p:tgtEl>
                                        <p:attrNameLst>
                                          <p:attrName>style.visibility</p:attrName>
                                        </p:attrNameLst>
                                      </p:cBhvr>
                                      <p:to>
                                        <p:strVal val="visible"/>
                                      </p:to>
                                    </p:set>
                                    <p:animEffect transition="in" filter="wheel(1)">
                                      <p:cBhvr>
                                        <p:cTn id="72" dur="750"/>
                                        <p:tgtEl>
                                          <p:spTgt spid="327"/>
                                        </p:tgtEl>
                                      </p:cBhvr>
                                    </p:animEffect>
                                  </p:childTnLst>
                                </p:cTn>
                              </p:par>
                              <p:par>
                                <p:cTn id="73" presetID="10" presetClass="entr" presetSubtype="0" fill="hold" grpId="0" nodeType="withEffect">
                                  <p:stCondLst>
                                    <p:cond delay="350"/>
                                  </p:stCondLst>
                                  <p:childTnLst>
                                    <p:set>
                                      <p:cBhvr>
                                        <p:cTn id="74" dur="1" fill="hold">
                                          <p:stCondLst>
                                            <p:cond delay="0"/>
                                          </p:stCondLst>
                                        </p:cTn>
                                        <p:tgtEl>
                                          <p:spTgt spid="329"/>
                                        </p:tgtEl>
                                        <p:attrNameLst>
                                          <p:attrName>style.visibility</p:attrName>
                                        </p:attrNameLst>
                                      </p:cBhvr>
                                      <p:to>
                                        <p:strVal val="visible"/>
                                      </p:to>
                                    </p:set>
                                    <p:animEffect transition="in" filter="fade">
                                      <p:cBhvr>
                                        <p:cTn id="75" dur="300"/>
                                        <p:tgtEl>
                                          <p:spTgt spid="329"/>
                                        </p:tgtEl>
                                      </p:cBhvr>
                                    </p:animEffect>
                                  </p:childTnLst>
                                </p:cTn>
                              </p:par>
                              <p:par>
                                <p:cTn id="76" presetID="42" presetClass="path" presetSubtype="0" decel="100000" fill="hold" grpId="1" nodeType="withEffect">
                                  <p:stCondLst>
                                    <p:cond delay="0"/>
                                  </p:stCondLst>
                                  <p:childTnLst>
                                    <p:animMotion origin="layout" path="M -1.45833E-6 4.81481E-6 L -1.45833E-6 0.09629 " pathEditMode="relative" rAng="0" ptsTypes="AA">
                                      <p:cBhvr>
                                        <p:cTn id="77" dur="700" spd="-100000" fill="hold"/>
                                        <p:tgtEl>
                                          <p:spTgt spid="329"/>
                                        </p:tgtEl>
                                        <p:attrNameLst>
                                          <p:attrName>ppt_x</p:attrName>
                                          <p:attrName>ppt_y</p:attrName>
                                        </p:attrNameLst>
                                      </p:cBhvr>
                                      <p:rCtr x="0" y="4815"/>
                                    </p:animMotion>
                                  </p:childTnLst>
                                </p:cTn>
                              </p:par>
                            </p:childTnLst>
                          </p:cTn>
                        </p:par>
                        <p:par>
                          <p:cTn id="78" fill="hold">
                            <p:stCondLst>
                              <p:cond delay="4480"/>
                            </p:stCondLst>
                            <p:childTnLst>
                              <p:par>
                                <p:cTn id="79" presetID="10" presetClass="entr" presetSubtype="0" fill="hold" nodeType="after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 presetClass="entr" presetSubtype="0" fill="hold" nodeType="withEffect">
                                  <p:stCondLst>
                                    <p:cond delay="100"/>
                                  </p:stCondLst>
                                  <p:childTnLst>
                                    <p:set>
                                      <p:cBhvr>
                                        <p:cTn id="83" dur="1" fill="hold">
                                          <p:stCondLst>
                                            <p:cond delay="399"/>
                                          </p:stCondLst>
                                        </p:cTn>
                                        <p:tgtEl>
                                          <p:spTgt spid="24"/>
                                        </p:tgtEl>
                                        <p:attrNameLst>
                                          <p:attrName>style.visibility</p:attrName>
                                        </p:attrNameLst>
                                      </p:cBhvr>
                                      <p:to>
                                        <p:strVal val="visible"/>
                                      </p:to>
                                    </p:set>
                                  </p:childTnLst>
                                </p:cTn>
                              </p:par>
                              <p:par>
                                <p:cTn id="84" presetID="6" presetClass="emph" presetSubtype="0" accel="100000" autoRev="1" fill="hold" nodeType="withEffect">
                                  <p:stCondLst>
                                    <p:cond delay="100"/>
                                  </p:stCondLst>
                                  <p:childTnLst>
                                    <p:animScale>
                                      <p:cBhvr>
                                        <p:cTn id="85" dur="400" fill="hold"/>
                                        <p:tgtEl>
                                          <p:spTgt spid="24"/>
                                        </p:tgtEl>
                                      </p:cBhvr>
                                      <p:by x="0" y="0"/>
                                    </p:animScale>
                                  </p:childTnLst>
                                </p:cTn>
                              </p:par>
                              <p:par>
                                <p:cTn id="86" presetID="42" presetClass="path" presetSubtype="0" accel="100000" autoRev="1" fill="hold" nodeType="withEffect">
                                  <p:stCondLst>
                                    <p:cond delay="100"/>
                                  </p:stCondLst>
                                  <p:childTnLst>
                                    <p:animMotion origin="layout" path="M 6.25E-7 4.44444E-6 L -0.10885 0.10254 " pathEditMode="relative" rAng="0" ptsTypes="AA">
                                      <p:cBhvr>
                                        <p:cTn id="87" dur="400" fill="hold"/>
                                        <p:tgtEl>
                                          <p:spTgt spid="24"/>
                                        </p:tgtEl>
                                        <p:attrNameLst>
                                          <p:attrName>ppt_x</p:attrName>
                                          <p:attrName>ppt_y</p:attrName>
                                        </p:attrNameLst>
                                      </p:cBhvr>
                                      <p:rCtr x="-5443" y="5116"/>
                                    </p:animMotion>
                                  </p:childTnLst>
                                </p:cTn>
                              </p:par>
                              <p:par>
                                <p:cTn id="88" presetID="22" presetClass="entr" presetSubtype="8" fill="hold" nodeType="withEffect">
                                  <p:stCondLst>
                                    <p:cond delay="100"/>
                                  </p:stCondLst>
                                  <p:childTnLst>
                                    <p:set>
                                      <p:cBhvr>
                                        <p:cTn id="89" dur="1" fill="hold">
                                          <p:stCondLst>
                                            <p:cond delay="0"/>
                                          </p:stCondLst>
                                        </p:cTn>
                                        <p:tgtEl>
                                          <p:spTgt spid="27"/>
                                        </p:tgtEl>
                                        <p:attrNameLst>
                                          <p:attrName>style.visibility</p:attrName>
                                        </p:attrNameLst>
                                      </p:cBhvr>
                                      <p:to>
                                        <p:strVal val="visible"/>
                                      </p:to>
                                    </p:set>
                                    <p:animEffect transition="in" filter="wipe(left)">
                                      <p:cBhvr>
                                        <p:cTn id="90" dur="1000"/>
                                        <p:tgtEl>
                                          <p:spTgt spid="27"/>
                                        </p:tgtEl>
                                      </p:cBhvr>
                                    </p:animEffect>
                                  </p:childTnLst>
                                </p:cTn>
                              </p:par>
                              <p:par>
                                <p:cTn id="91" presetID="10" presetClass="entr" presetSubtype="0" fill="hold" nodeType="withEffect">
                                  <p:stCondLst>
                                    <p:cond delay="100"/>
                                  </p:stCondLst>
                                  <p:childTnLst>
                                    <p:set>
                                      <p:cBhvr>
                                        <p:cTn id="92" dur="1" fill="hold">
                                          <p:stCondLst>
                                            <p:cond delay="0"/>
                                          </p:stCondLst>
                                        </p:cTn>
                                        <p:tgtEl>
                                          <p:spTgt spid="311"/>
                                        </p:tgtEl>
                                        <p:attrNameLst>
                                          <p:attrName>style.visibility</p:attrName>
                                        </p:attrNameLst>
                                      </p:cBhvr>
                                      <p:to>
                                        <p:strVal val="visible"/>
                                      </p:to>
                                    </p:set>
                                    <p:animEffect transition="in" filter="fade">
                                      <p:cBhvr>
                                        <p:cTn id="93" dur="500"/>
                                        <p:tgtEl>
                                          <p:spTgt spid="311"/>
                                        </p:tgtEl>
                                      </p:cBhvr>
                                    </p:animEffect>
                                  </p:childTnLst>
                                </p:cTn>
                              </p:par>
                              <p:par>
                                <p:cTn id="94" presetID="22" presetClass="entr" presetSubtype="8" fill="hold" grpId="0" nodeType="withEffect">
                                  <p:stCondLst>
                                    <p:cond delay="500"/>
                                  </p:stCondLst>
                                  <p:childTnLst>
                                    <p:set>
                                      <p:cBhvr>
                                        <p:cTn id="95" dur="1" fill="hold">
                                          <p:stCondLst>
                                            <p:cond delay="0"/>
                                          </p:stCondLst>
                                        </p:cTn>
                                        <p:tgtEl>
                                          <p:spTgt spid="331"/>
                                        </p:tgtEl>
                                        <p:attrNameLst>
                                          <p:attrName>style.visibility</p:attrName>
                                        </p:attrNameLst>
                                      </p:cBhvr>
                                      <p:to>
                                        <p:strVal val="visible"/>
                                      </p:to>
                                    </p:set>
                                    <p:animEffect transition="in" filter="wipe(left)">
                                      <p:cBhvr>
                                        <p:cTn id="96" dur="500"/>
                                        <p:tgtEl>
                                          <p:spTgt spid="331"/>
                                        </p:tgtEl>
                                      </p:cBhvr>
                                    </p:animEffect>
                                  </p:childTnLst>
                                </p:cTn>
                              </p:par>
                            </p:childTnLst>
                          </p:cTn>
                        </p:par>
                        <p:par>
                          <p:cTn id="97" fill="hold">
                            <p:stCondLst>
                              <p:cond delay="5580"/>
                            </p:stCondLst>
                            <p:childTnLst>
                              <p:par>
                                <p:cTn id="98" presetID="2" presetClass="entr" presetSubtype="4" decel="100000"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 calcmode="lin" valueType="num">
                                      <p:cBhvr additive="base">
                                        <p:cTn id="100" dur="500" fill="hold"/>
                                        <p:tgtEl>
                                          <p:spTgt spid="7"/>
                                        </p:tgtEl>
                                        <p:attrNameLst>
                                          <p:attrName>ppt_x</p:attrName>
                                        </p:attrNameLst>
                                      </p:cBhvr>
                                      <p:tavLst>
                                        <p:tav tm="0">
                                          <p:val>
                                            <p:strVal val="#ppt_x"/>
                                          </p:val>
                                        </p:tav>
                                        <p:tav tm="100000">
                                          <p:val>
                                            <p:strVal val="#ppt_x"/>
                                          </p:val>
                                        </p:tav>
                                      </p:tavLst>
                                    </p:anim>
                                    <p:anim calcmode="lin" valueType="num">
                                      <p:cBhvr additive="base">
                                        <p:cTn id="10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25" grpId="0" animBg="1"/>
      <p:bldP spid="326" grpId="0"/>
      <p:bldP spid="326" grpId="1"/>
      <p:bldP spid="327" grpId="0" animBg="1"/>
      <p:bldP spid="329" grpId="0"/>
      <p:bldP spid="329" grpId="1"/>
      <p:bldP spid="331" grpId="0" animBg="1"/>
      <p:bldP spid="305" grpId="0" animBg="1"/>
      <p:bldP spid="306" grpId="0" animBg="1"/>
      <p:bldP spid="307" grpId="0" animBg="1"/>
      <p:bldP spid="315" grpId="0" animBg="1"/>
      <p:bldP spid="316" grpId="0" animBg="1"/>
      <p:bldP spid="317" grpId="0" animBg="1"/>
      <p:bldP spid="318" grpId="0" animBg="1"/>
      <p:bldP spid="319" grpId="0" animBg="1"/>
      <p:bldP spid="3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6C5-A38D-4FEE-83EC-E424B1CA5D52}"/>
              </a:ext>
            </a:extLst>
          </p:cNvPr>
          <p:cNvSpPr>
            <a:spLocks noGrp="1"/>
          </p:cNvSpPr>
          <p:nvPr>
            <p:ph type="title"/>
          </p:nvPr>
        </p:nvSpPr>
        <p:spPr/>
        <p:txBody>
          <a:bodyPr/>
          <a:lstStyle/>
          <a:p>
            <a:r>
              <a:rPr lang="en-US" dirty="0"/>
              <a:t>Gateway to your data in the Microsoft cloud</a:t>
            </a:r>
          </a:p>
        </p:txBody>
      </p:sp>
      <p:grpSp>
        <p:nvGrpSpPr>
          <p:cNvPr id="63" name="Group 62">
            <a:extLst>
              <a:ext uri="{FF2B5EF4-FFF2-40B4-BE49-F238E27FC236}">
                <a16:creationId xmlns:a16="http://schemas.microsoft.com/office/drawing/2014/main" id="{80BE252D-BD24-4AE9-B251-07DB843B93FD}"/>
              </a:ext>
            </a:extLst>
          </p:cNvPr>
          <p:cNvGrpSpPr/>
          <p:nvPr/>
        </p:nvGrpSpPr>
        <p:grpSpPr>
          <a:xfrm>
            <a:off x="8086544" y="5298277"/>
            <a:ext cx="1186443" cy="1303712"/>
            <a:chOff x="7927839" y="5194861"/>
            <a:chExt cx="1163285" cy="1278265"/>
          </a:xfrm>
        </p:grpSpPr>
        <p:sp>
          <p:nvSpPr>
            <p:cNvPr id="13" name="TextBox 12">
              <a:extLst>
                <a:ext uri="{FF2B5EF4-FFF2-40B4-BE49-F238E27FC236}">
                  <a16:creationId xmlns:a16="http://schemas.microsoft.com/office/drawing/2014/main" id="{90551B74-91CE-46F3-BF72-45CE21A521E3}"/>
                </a:ext>
              </a:extLst>
            </p:cNvPr>
            <p:cNvSpPr txBox="1"/>
            <p:nvPr/>
          </p:nvSpPr>
          <p:spPr>
            <a:xfrm>
              <a:off x="7927839" y="5970809"/>
              <a:ext cx="1163285"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Deep insights</a:t>
              </a:r>
            </a:p>
          </p:txBody>
        </p:sp>
        <p:sp>
          <p:nvSpPr>
            <p:cNvPr id="15" name="Chart_E999" descr="Line chart, growth, gain&#10;">
              <a:extLst>
                <a:ext uri="{FF2B5EF4-FFF2-40B4-BE49-F238E27FC236}">
                  <a16:creationId xmlns:a16="http://schemas.microsoft.com/office/drawing/2014/main" id="{2C9F840A-9541-489F-87C1-9F6CCB8BCD55}"/>
                </a:ext>
              </a:extLst>
            </p:cNvPr>
            <p:cNvSpPr>
              <a:spLocks noChangeAspect="1" noEditPoints="1"/>
            </p:cNvSpPr>
            <p:nvPr/>
          </p:nvSpPr>
          <p:spPr bwMode="auto">
            <a:xfrm>
              <a:off x="8223088" y="5194861"/>
              <a:ext cx="572786" cy="57319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2" name="Group 61">
            <a:extLst>
              <a:ext uri="{FF2B5EF4-FFF2-40B4-BE49-F238E27FC236}">
                <a16:creationId xmlns:a16="http://schemas.microsoft.com/office/drawing/2014/main" id="{406A32BB-D9CE-4B2F-B27B-4242A074B4F8}"/>
              </a:ext>
            </a:extLst>
          </p:cNvPr>
          <p:cNvGrpSpPr/>
          <p:nvPr/>
        </p:nvGrpSpPr>
        <p:grpSpPr>
          <a:xfrm>
            <a:off x="6112325" y="5336394"/>
            <a:ext cx="1065935" cy="1265595"/>
            <a:chOff x="5992155" y="5232234"/>
            <a:chExt cx="1045129" cy="1240892"/>
          </a:xfrm>
        </p:grpSpPr>
        <p:sp>
          <p:nvSpPr>
            <p:cNvPr id="12" name="TextBox 11">
              <a:extLst>
                <a:ext uri="{FF2B5EF4-FFF2-40B4-BE49-F238E27FC236}">
                  <a16:creationId xmlns:a16="http://schemas.microsoft.com/office/drawing/2014/main" id="{68A9E39F-D112-4E0F-98CF-A528AF69C235}"/>
                </a:ext>
              </a:extLst>
            </p:cNvPr>
            <p:cNvSpPr txBox="1"/>
            <p:nvPr/>
          </p:nvSpPr>
          <p:spPr>
            <a:xfrm>
              <a:off x="5992155" y="5970809"/>
              <a:ext cx="1045129"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Rich content</a:t>
              </a:r>
            </a:p>
          </p:txBody>
        </p:sp>
        <p:sp>
          <p:nvSpPr>
            <p:cNvPr id="16" name="cloud_2" descr="Intelligent cloud&#10;">
              <a:extLst>
                <a:ext uri="{FF2B5EF4-FFF2-40B4-BE49-F238E27FC236}">
                  <a16:creationId xmlns:a16="http://schemas.microsoft.com/office/drawing/2014/main" id="{C433463B-9EF1-4306-B535-10A37E5D0BDF}"/>
                </a:ext>
              </a:extLst>
            </p:cNvPr>
            <p:cNvSpPr>
              <a:spLocks noChangeAspect="1" noEditPoints="1"/>
            </p:cNvSpPr>
            <p:nvPr/>
          </p:nvSpPr>
          <p:spPr bwMode="auto">
            <a:xfrm>
              <a:off x="6082848" y="5232234"/>
              <a:ext cx="863742" cy="49844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grpSp>
      <p:grpSp>
        <p:nvGrpSpPr>
          <p:cNvPr id="64" name="Group 63">
            <a:extLst>
              <a:ext uri="{FF2B5EF4-FFF2-40B4-BE49-F238E27FC236}">
                <a16:creationId xmlns:a16="http://schemas.microsoft.com/office/drawing/2014/main" id="{9A7C199A-AC41-4111-BD2E-9B0FD40C8D40}"/>
              </a:ext>
            </a:extLst>
          </p:cNvPr>
          <p:cNvGrpSpPr/>
          <p:nvPr/>
        </p:nvGrpSpPr>
        <p:grpSpPr>
          <a:xfrm>
            <a:off x="9934946" y="5275309"/>
            <a:ext cx="1623614" cy="1326680"/>
            <a:chOff x="9740163" y="5172341"/>
            <a:chExt cx="1591923" cy="1300785"/>
          </a:xfrm>
        </p:grpSpPr>
        <p:sp>
          <p:nvSpPr>
            <p:cNvPr id="17" name="Stopwatch_E916" descr="Stopwatch, timer&#10;">
              <a:extLst>
                <a:ext uri="{FF2B5EF4-FFF2-40B4-BE49-F238E27FC236}">
                  <a16:creationId xmlns:a16="http://schemas.microsoft.com/office/drawing/2014/main" id="{EE3F83EB-545D-497A-8233-9C9DE2E01990}"/>
                </a:ext>
              </a:extLst>
            </p:cNvPr>
            <p:cNvSpPr>
              <a:spLocks noChangeAspect="1" noEditPoints="1"/>
            </p:cNvSpPr>
            <p:nvPr/>
          </p:nvSpPr>
          <p:spPr bwMode="auto">
            <a:xfrm>
              <a:off x="10268256" y="5172341"/>
              <a:ext cx="535739" cy="618230"/>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algn="ctr" defTabSz="914191">
                <a:defRPr/>
              </a:pPr>
              <a:endParaRPr lang="en-US" sz="882">
                <a:gradFill>
                  <a:gsLst>
                    <a:gs pos="0">
                      <a:srgbClr val="505050"/>
                    </a:gs>
                    <a:gs pos="100000">
                      <a:srgbClr val="505050"/>
                    </a:gs>
                  </a:gsLst>
                  <a:lin ang="5400000" scaled="1"/>
                </a:gradFill>
                <a:latin typeface="Segoe UI Semilight"/>
              </a:endParaRPr>
            </a:p>
          </p:txBody>
        </p:sp>
        <p:sp>
          <p:nvSpPr>
            <p:cNvPr id="18" name="TextBox 17">
              <a:extLst>
                <a:ext uri="{FF2B5EF4-FFF2-40B4-BE49-F238E27FC236}">
                  <a16:creationId xmlns:a16="http://schemas.microsoft.com/office/drawing/2014/main" id="{E05515A7-1A71-4424-9B32-1D5DDA3EB9FE}"/>
                </a:ext>
              </a:extLst>
            </p:cNvPr>
            <p:cNvSpPr txBox="1"/>
            <p:nvPr/>
          </p:nvSpPr>
          <p:spPr>
            <a:xfrm>
              <a:off x="9740163" y="5970809"/>
              <a:ext cx="159192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Real-time updates</a:t>
              </a:r>
            </a:p>
          </p:txBody>
        </p:sp>
      </p:grpSp>
      <p:grpSp>
        <p:nvGrpSpPr>
          <p:cNvPr id="61" name="Group 60">
            <a:extLst>
              <a:ext uri="{FF2B5EF4-FFF2-40B4-BE49-F238E27FC236}">
                <a16:creationId xmlns:a16="http://schemas.microsoft.com/office/drawing/2014/main" id="{F6A7D3CA-B732-4BC8-BB24-359ACC8708A2}"/>
              </a:ext>
            </a:extLst>
          </p:cNvPr>
          <p:cNvGrpSpPr/>
          <p:nvPr/>
        </p:nvGrpSpPr>
        <p:grpSpPr>
          <a:xfrm>
            <a:off x="3756211" y="5257022"/>
            <a:ext cx="1579156" cy="1344967"/>
            <a:chOff x="3682029" y="5154411"/>
            <a:chExt cx="1548333" cy="1318715"/>
          </a:xfrm>
        </p:grpSpPr>
        <p:sp>
          <p:nvSpPr>
            <p:cNvPr id="14" name="people_3" descr="More personal computing&#10;">
              <a:extLst>
                <a:ext uri="{FF2B5EF4-FFF2-40B4-BE49-F238E27FC236}">
                  <a16:creationId xmlns:a16="http://schemas.microsoft.com/office/drawing/2014/main" id="{3373681C-0159-44EF-AB55-EFBD0B45CFE1}"/>
                </a:ext>
              </a:extLst>
            </p:cNvPr>
            <p:cNvSpPr>
              <a:spLocks noChangeAspect="1" noEditPoints="1"/>
            </p:cNvSpPr>
            <p:nvPr/>
          </p:nvSpPr>
          <p:spPr bwMode="auto">
            <a:xfrm>
              <a:off x="4131744" y="5154411"/>
              <a:ext cx="648903" cy="6540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p:spPr>
          <p:txBody>
            <a:bodyPr vert="horz" wrap="square" lIns="89629" tIns="44815" rIns="89629" bIns="44815" numCol="1" anchor="t" anchorCtr="0" compatLnSpc="1">
              <a:prstTxWarp prst="textNoShape">
                <a:avLst/>
              </a:prstTxWarp>
            </a:bodyPr>
            <a:lstStyle/>
            <a:p>
              <a:pPr algn="ctr" defTabSz="914191">
                <a:defRPr/>
              </a:pPr>
              <a:endParaRPr lang="en-US" sz="1764">
                <a:gradFill>
                  <a:gsLst>
                    <a:gs pos="0">
                      <a:srgbClr val="505050"/>
                    </a:gs>
                    <a:gs pos="100000">
                      <a:srgbClr val="505050"/>
                    </a:gs>
                  </a:gsLst>
                </a:gradFill>
                <a:latin typeface="Segoe UI Semilight"/>
              </a:endParaRPr>
            </a:p>
          </p:txBody>
        </p:sp>
        <p:sp>
          <p:nvSpPr>
            <p:cNvPr id="19" name="TextBox 18">
              <a:extLst>
                <a:ext uri="{FF2B5EF4-FFF2-40B4-BE49-F238E27FC236}">
                  <a16:creationId xmlns:a16="http://schemas.microsoft.com/office/drawing/2014/main" id="{4D0A10C3-20E2-4F69-99D9-DBC5962DB25E}"/>
                </a:ext>
              </a:extLst>
            </p:cNvPr>
            <p:cNvSpPr txBox="1"/>
            <p:nvPr/>
          </p:nvSpPr>
          <p:spPr>
            <a:xfrm>
              <a:off x="3682029" y="5970809"/>
              <a:ext cx="1548333" cy="502317"/>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defTabSz="932563">
                <a:defRPr/>
              </a:pPr>
              <a:r>
                <a:rPr lang="en-US" sz="1632">
                  <a:gradFill>
                    <a:gsLst>
                      <a:gs pos="2917">
                        <a:srgbClr val="1A1A1A"/>
                      </a:gs>
                      <a:gs pos="30000">
                        <a:srgbClr val="1A1A1A"/>
                      </a:gs>
                    </a:gsLst>
                    <a:lin ang="5400000" scaled="0"/>
                  </a:gradFill>
                  <a:latin typeface="Segoe UI"/>
                </a:rPr>
                <a:t>Microsoft identity</a:t>
              </a:r>
            </a:p>
          </p:txBody>
        </p:sp>
      </p:grpSp>
      <p:grpSp>
        <p:nvGrpSpPr>
          <p:cNvPr id="51" name="Group 50">
            <a:extLst>
              <a:ext uri="{FF2B5EF4-FFF2-40B4-BE49-F238E27FC236}">
                <a16:creationId xmlns:a16="http://schemas.microsoft.com/office/drawing/2014/main" id="{EE079CC2-D30B-4FF5-87A8-728A5BE9F1BA}"/>
              </a:ext>
            </a:extLst>
          </p:cNvPr>
          <p:cNvGrpSpPr/>
          <p:nvPr/>
        </p:nvGrpSpPr>
        <p:grpSpPr>
          <a:xfrm>
            <a:off x="4061135" y="1482018"/>
            <a:ext cx="969308" cy="1738463"/>
            <a:chOff x="3981002" y="1453091"/>
            <a:chExt cx="950388" cy="1704530"/>
          </a:xfrm>
        </p:grpSpPr>
        <p:sp>
          <p:nvSpPr>
            <p:cNvPr id="5" name="Browser_2" title="Icon of a browser window with a home symbol inside">
              <a:extLst>
                <a:ext uri="{FF2B5EF4-FFF2-40B4-BE49-F238E27FC236}">
                  <a16:creationId xmlns:a16="http://schemas.microsoft.com/office/drawing/2014/main" id="{C09DEE17-19B2-4AF2-9517-EB6CBA1D6593}"/>
                </a:ext>
              </a:extLst>
            </p:cNvPr>
            <p:cNvSpPr>
              <a:spLocks noChangeAspect="1" noEditPoints="1"/>
            </p:cNvSpPr>
            <p:nvPr/>
          </p:nvSpPr>
          <p:spPr bwMode="auto">
            <a:xfrm>
              <a:off x="4166259" y="1453091"/>
              <a:ext cx="579872" cy="49298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8" name="TextBox 7">
              <a:extLst>
                <a:ext uri="{FF2B5EF4-FFF2-40B4-BE49-F238E27FC236}">
                  <a16:creationId xmlns:a16="http://schemas.microsoft.com/office/drawing/2014/main" id="{93A2DB6B-1791-41ED-938B-8DA8A3A0BB63}"/>
                </a:ext>
              </a:extLst>
            </p:cNvPr>
            <p:cNvSpPr txBox="1"/>
            <p:nvPr/>
          </p:nvSpPr>
          <p:spPr>
            <a:xfrm>
              <a:off x="3981002" y="2173446"/>
              <a:ext cx="950388"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Web Apps</a:t>
              </a:r>
            </a:p>
          </p:txBody>
        </p:sp>
        <p:cxnSp>
          <p:nvCxnSpPr>
            <p:cNvPr id="23" name="Straight Arrow Connector 135">
              <a:extLst>
                <a:ext uri="{FF2B5EF4-FFF2-40B4-BE49-F238E27FC236}">
                  <a16:creationId xmlns:a16="http://schemas.microsoft.com/office/drawing/2014/main" id="{4102E9EF-1551-42F4-89BB-CBF98989DACA}"/>
                </a:ext>
              </a:extLst>
            </p:cNvPr>
            <p:cNvCxnSpPr>
              <a:cxnSpLocks/>
            </p:cNvCxnSpPr>
            <p:nvPr/>
          </p:nvCxnSpPr>
          <p:spPr>
            <a:xfrm>
              <a:off x="4456196"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5C44C29-C164-453E-B4B2-2F91245455C3}"/>
              </a:ext>
            </a:extLst>
          </p:cNvPr>
          <p:cNvGrpSpPr/>
          <p:nvPr/>
        </p:nvGrpSpPr>
        <p:grpSpPr>
          <a:xfrm>
            <a:off x="5853162" y="1558193"/>
            <a:ext cx="1519228" cy="1662288"/>
            <a:chOff x="5738051" y="1527779"/>
            <a:chExt cx="1489574" cy="1629842"/>
          </a:xfrm>
        </p:grpSpPr>
        <p:sp>
          <p:nvSpPr>
            <p:cNvPr id="4" name="HoloLens_EC94" title="Icon of Microsoft HoloLens">
              <a:extLst>
                <a:ext uri="{FF2B5EF4-FFF2-40B4-BE49-F238E27FC236}">
                  <a16:creationId xmlns:a16="http://schemas.microsoft.com/office/drawing/2014/main" id="{6E1E3F33-AA5F-45EE-9C72-B30785671954}"/>
                </a:ext>
              </a:extLst>
            </p:cNvPr>
            <p:cNvSpPr>
              <a:spLocks noChangeAspect="1" noEditPoints="1"/>
            </p:cNvSpPr>
            <p:nvPr/>
          </p:nvSpPr>
          <p:spPr bwMode="auto">
            <a:xfrm>
              <a:off x="6161202" y="1527779"/>
              <a:ext cx="643275" cy="34361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764">
                <a:solidFill>
                  <a:srgbClr val="1A1A1A"/>
                </a:solidFill>
                <a:latin typeface="Segoe UI"/>
              </a:endParaRPr>
            </a:p>
          </p:txBody>
        </p:sp>
        <p:sp>
          <p:nvSpPr>
            <p:cNvPr id="9" name="TextBox 8">
              <a:extLst>
                <a:ext uri="{FF2B5EF4-FFF2-40B4-BE49-F238E27FC236}">
                  <a16:creationId xmlns:a16="http://schemas.microsoft.com/office/drawing/2014/main" id="{CE2F8810-366D-490D-A2F7-70BBF03FA536}"/>
                </a:ext>
              </a:extLst>
            </p:cNvPr>
            <p:cNvSpPr txBox="1"/>
            <p:nvPr/>
          </p:nvSpPr>
          <p:spPr>
            <a:xfrm>
              <a:off x="5738051" y="2173446"/>
              <a:ext cx="1489574"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Device &amp; Native</a:t>
              </a:r>
            </a:p>
            <a:p>
              <a:pPr algn="ctr" defTabSz="932563">
                <a:defRPr/>
              </a:pPr>
              <a:r>
                <a:rPr lang="en-US" sz="1632">
                  <a:gradFill>
                    <a:gsLst>
                      <a:gs pos="2917">
                        <a:srgbClr val="1A1A1A"/>
                      </a:gs>
                      <a:gs pos="30000">
                        <a:srgbClr val="1A1A1A"/>
                      </a:gs>
                    </a:gsLst>
                    <a:lin ang="5400000" scaled="0"/>
                  </a:gradFill>
                  <a:latin typeface="Segoe UI"/>
                </a:rPr>
                <a:t>Apps</a:t>
              </a:r>
            </a:p>
          </p:txBody>
        </p:sp>
        <p:cxnSp>
          <p:nvCxnSpPr>
            <p:cNvPr id="25" name="Straight Arrow Connector 135">
              <a:extLst>
                <a:ext uri="{FF2B5EF4-FFF2-40B4-BE49-F238E27FC236}">
                  <a16:creationId xmlns:a16="http://schemas.microsoft.com/office/drawing/2014/main" id="{E395E6A0-AC12-4BAA-B88C-9C90EEE4D732}"/>
                </a:ext>
              </a:extLst>
            </p:cNvPr>
            <p:cNvCxnSpPr>
              <a:cxnSpLocks/>
            </p:cNvCxnSpPr>
            <p:nvPr/>
          </p:nvCxnSpPr>
          <p:spPr>
            <a:xfrm>
              <a:off x="6482839"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4530068-424F-4262-987F-ECB18573C471}"/>
              </a:ext>
            </a:extLst>
          </p:cNvPr>
          <p:cNvGrpSpPr/>
          <p:nvPr/>
        </p:nvGrpSpPr>
        <p:grpSpPr>
          <a:xfrm>
            <a:off x="8425830" y="1393429"/>
            <a:ext cx="526221" cy="1827052"/>
            <a:chOff x="8260503" y="1366231"/>
            <a:chExt cx="515950" cy="1791390"/>
          </a:xfrm>
        </p:grpSpPr>
        <p:sp>
          <p:nvSpPr>
            <p:cNvPr id="3" name="Robot_E99A" title="Icon of a robot">
              <a:extLst>
                <a:ext uri="{FF2B5EF4-FFF2-40B4-BE49-F238E27FC236}">
                  <a16:creationId xmlns:a16="http://schemas.microsoft.com/office/drawing/2014/main" id="{20CCADB7-3DEE-45B5-AD87-EC1762A05C91}"/>
                </a:ext>
              </a:extLst>
            </p:cNvPr>
            <p:cNvSpPr>
              <a:spLocks noChangeAspect="1" noEditPoints="1"/>
            </p:cNvSpPr>
            <p:nvPr/>
          </p:nvSpPr>
          <p:spPr bwMode="auto">
            <a:xfrm>
              <a:off x="8260503" y="1366231"/>
              <a:ext cx="515950" cy="66670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a:endParaRPr>
            </a:p>
          </p:txBody>
        </p:sp>
        <p:sp>
          <p:nvSpPr>
            <p:cNvPr id="10" name="TextBox 9">
              <a:extLst>
                <a:ext uri="{FF2B5EF4-FFF2-40B4-BE49-F238E27FC236}">
                  <a16:creationId xmlns:a16="http://schemas.microsoft.com/office/drawing/2014/main" id="{5B93E8FB-EDEB-4F64-ADAE-0AB72B8B92D9}"/>
                </a:ext>
              </a:extLst>
            </p:cNvPr>
            <p:cNvSpPr txBox="1"/>
            <p:nvPr/>
          </p:nvSpPr>
          <p:spPr>
            <a:xfrm>
              <a:off x="8317300" y="2173446"/>
              <a:ext cx="402353" cy="251159"/>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Bots</a:t>
              </a:r>
            </a:p>
          </p:txBody>
        </p:sp>
        <p:cxnSp>
          <p:nvCxnSpPr>
            <p:cNvPr id="26" name="Straight Arrow Connector 135">
              <a:extLst>
                <a:ext uri="{FF2B5EF4-FFF2-40B4-BE49-F238E27FC236}">
                  <a16:creationId xmlns:a16="http://schemas.microsoft.com/office/drawing/2014/main" id="{4B26ACA0-39D9-47C4-9CF0-CA9F32E907C6}"/>
                </a:ext>
              </a:extLst>
            </p:cNvPr>
            <p:cNvCxnSpPr>
              <a:cxnSpLocks/>
            </p:cNvCxnSpPr>
            <p:nvPr/>
          </p:nvCxnSpPr>
          <p:spPr>
            <a:xfrm>
              <a:off x="8509482"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64AD048-E7FD-4C8E-BE36-77EF8064240B}"/>
              </a:ext>
            </a:extLst>
          </p:cNvPr>
          <p:cNvGrpSpPr/>
          <p:nvPr/>
        </p:nvGrpSpPr>
        <p:grpSpPr>
          <a:xfrm>
            <a:off x="10203039" y="1505867"/>
            <a:ext cx="1121028" cy="1714614"/>
            <a:chOff x="10003023" y="1476474"/>
            <a:chExt cx="1099147" cy="1681147"/>
          </a:xfrm>
        </p:grpSpPr>
        <p:sp>
          <p:nvSpPr>
            <p:cNvPr id="6" name="DevUpdate_ECC5" title="Icon of a clock with an arrow around it pointing clockwise">
              <a:extLst>
                <a:ext uri="{FF2B5EF4-FFF2-40B4-BE49-F238E27FC236}">
                  <a16:creationId xmlns:a16="http://schemas.microsoft.com/office/drawing/2014/main" id="{8C0E629A-3A8F-4932-BA7F-F7CB2D71D2C3}"/>
                </a:ext>
              </a:extLst>
            </p:cNvPr>
            <p:cNvSpPr>
              <a:spLocks noChangeAspect="1" noEditPoints="1"/>
            </p:cNvSpPr>
            <p:nvPr/>
          </p:nvSpPr>
          <p:spPr bwMode="auto">
            <a:xfrm>
              <a:off x="10329541" y="1476474"/>
              <a:ext cx="446115" cy="44622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11" name="TextBox 10">
              <a:extLst>
                <a:ext uri="{FF2B5EF4-FFF2-40B4-BE49-F238E27FC236}">
                  <a16:creationId xmlns:a16="http://schemas.microsoft.com/office/drawing/2014/main" id="{79AB55E4-7802-4E5E-90E1-9B34F0206507}"/>
                </a:ext>
              </a:extLst>
            </p:cNvPr>
            <p:cNvSpPr txBox="1"/>
            <p:nvPr/>
          </p:nvSpPr>
          <p:spPr>
            <a:xfrm>
              <a:off x="10003023" y="2173446"/>
              <a:ext cx="1099147" cy="502317"/>
            </a:xfrm>
            <a:prstGeom prst="rect">
              <a:avLst/>
            </a:prstGeom>
            <a:noFill/>
          </p:spPr>
          <p:txBody>
            <a:bodyPr wrap="none" lIns="0" tIns="0" rIns="0" bIns="0" rtlCol="0">
              <a:spAutoFit/>
            </a:bodyPr>
            <a:lstStyle/>
            <a:p>
              <a:pPr algn="ctr" defTabSz="932563">
                <a:defRPr/>
              </a:pPr>
              <a:r>
                <a:rPr lang="en-US" sz="1632">
                  <a:gradFill>
                    <a:gsLst>
                      <a:gs pos="2917">
                        <a:srgbClr val="1A1A1A"/>
                      </a:gs>
                      <a:gs pos="30000">
                        <a:srgbClr val="1A1A1A"/>
                      </a:gs>
                    </a:gsLst>
                    <a:lin ang="5400000" scaled="0"/>
                  </a:gradFill>
                  <a:latin typeface="Segoe UI"/>
                </a:rPr>
                <a:t>Background</a:t>
              </a:r>
            </a:p>
            <a:p>
              <a:pPr algn="ctr" defTabSz="932563">
                <a:defRPr/>
              </a:pPr>
              <a:r>
                <a:rPr lang="en-US" sz="1632">
                  <a:gradFill>
                    <a:gsLst>
                      <a:gs pos="2917">
                        <a:srgbClr val="1A1A1A"/>
                      </a:gs>
                      <a:gs pos="30000">
                        <a:srgbClr val="1A1A1A"/>
                      </a:gs>
                    </a:gsLst>
                    <a:lin ang="5400000" scaled="0"/>
                  </a:gradFill>
                  <a:latin typeface="Segoe UI"/>
                </a:rPr>
                <a:t>processes</a:t>
              </a:r>
            </a:p>
          </p:txBody>
        </p:sp>
        <p:cxnSp>
          <p:nvCxnSpPr>
            <p:cNvPr id="27" name="Straight Arrow Connector 135">
              <a:extLst>
                <a:ext uri="{FF2B5EF4-FFF2-40B4-BE49-F238E27FC236}">
                  <a16:creationId xmlns:a16="http://schemas.microsoft.com/office/drawing/2014/main" id="{2F90BB5E-C933-4A1B-9D49-791966411FE2}"/>
                </a:ext>
              </a:extLst>
            </p:cNvPr>
            <p:cNvCxnSpPr>
              <a:cxnSpLocks/>
            </p:cNvCxnSpPr>
            <p:nvPr/>
          </p:nvCxnSpPr>
          <p:spPr>
            <a:xfrm>
              <a:off x="10536125"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A3202C6-3A54-490D-AAED-841F437865A2}"/>
              </a:ext>
            </a:extLst>
          </p:cNvPr>
          <p:cNvSpPr/>
          <p:nvPr/>
        </p:nvSpPr>
        <p:spPr>
          <a:xfrm>
            <a:off x="560038" y="1999782"/>
            <a:ext cx="1263266" cy="414353"/>
          </a:xfrm>
          <a:prstGeom prst="rect">
            <a:avLst/>
          </a:prstGeom>
        </p:spPr>
        <p:txBody>
          <a:bodyPr wrap="none">
            <a:spAutoFit/>
          </a:bodyPr>
          <a:lstStyle/>
          <a:p>
            <a:pPr defTabSz="932563">
              <a:defRPr/>
            </a:pPr>
            <a:r>
              <a:rPr lang="en-US" sz="2040">
                <a:solidFill>
                  <a:srgbClr val="D83B01"/>
                </a:solidFill>
                <a:latin typeface="Segoe UI Semibold" panose="020B0702040204020203" pitchFamily="34" charset="0"/>
                <a:cs typeface="Segoe UI Semibold" panose="020B0702040204020203" pitchFamily="34" charset="0"/>
              </a:rPr>
              <a:t>Your</a:t>
            </a:r>
            <a:r>
              <a:rPr lang="en-US" sz="2040">
                <a:solidFill>
                  <a:srgbClr val="E3008C"/>
                </a:solidFill>
                <a:latin typeface="Segoe UI Semibold" panose="020B0702040204020203" pitchFamily="34" charset="0"/>
                <a:cs typeface="Segoe UI Semibold" panose="020B0702040204020203" pitchFamily="34" charset="0"/>
              </a:rPr>
              <a:t> </a:t>
            </a:r>
            <a:r>
              <a:rPr lang="en-US" sz="2040">
                <a:solidFill>
                  <a:srgbClr val="1A1A1A"/>
                </a:solidFill>
                <a:latin typeface="Segoe UI Semibold" panose="020B0702040204020203" pitchFamily="34" charset="0"/>
                <a:cs typeface="Segoe UI Semibold" panose="020B0702040204020203" pitchFamily="34" charset="0"/>
              </a:rPr>
              <a:t>app</a:t>
            </a:r>
          </a:p>
        </p:txBody>
      </p:sp>
      <p:sp>
        <p:nvSpPr>
          <p:cNvPr id="33" name="Rectangle 32">
            <a:extLst>
              <a:ext uri="{FF2B5EF4-FFF2-40B4-BE49-F238E27FC236}">
                <a16:creationId xmlns:a16="http://schemas.microsoft.com/office/drawing/2014/main" id="{557BFD44-0721-4A4E-A1C4-EB3091D186E6}"/>
              </a:ext>
            </a:extLst>
          </p:cNvPr>
          <p:cNvSpPr/>
          <p:nvPr/>
        </p:nvSpPr>
        <p:spPr>
          <a:xfrm>
            <a:off x="535244" y="3422504"/>
            <a:ext cx="1226578" cy="414353"/>
          </a:xfrm>
          <a:prstGeom prst="rect">
            <a:avLst/>
          </a:prstGeom>
        </p:spPr>
        <p:txBody>
          <a:bodyPr wrap="none">
            <a:spAutoFit/>
          </a:bodyPr>
          <a:lstStyle/>
          <a:p>
            <a:pPr defTabSz="932563">
              <a:defRPr/>
            </a:pPr>
            <a:r>
              <a:rPr lang="en-US" sz="2040">
                <a:solidFill>
                  <a:srgbClr val="1A1A1A"/>
                </a:solidFill>
                <a:latin typeface="Segoe UI Semibold" panose="020B0702040204020203" pitchFamily="34" charset="0"/>
                <a:cs typeface="Segoe UI Semibold" panose="020B0702040204020203" pitchFamily="34" charset="0"/>
              </a:rPr>
              <a:t>Gateway</a:t>
            </a:r>
          </a:p>
        </p:txBody>
      </p:sp>
      <p:sp>
        <p:nvSpPr>
          <p:cNvPr id="34" name="Rectangle 33">
            <a:extLst>
              <a:ext uri="{FF2B5EF4-FFF2-40B4-BE49-F238E27FC236}">
                <a16:creationId xmlns:a16="http://schemas.microsoft.com/office/drawing/2014/main" id="{24AFE7C5-6D85-46DC-B629-E6E8736DBD5D}"/>
              </a:ext>
            </a:extLst>
          </p:cNvPr>
          <p:cNvSpPr/>
          <p:nvPr/>
        </p:nvSpPr>
        <p:spPr>
          <a:xfrm>
            <a:off x="535244" y="4843752"/>
            <a:ext cx="1948702" cy="1054716"/>
          </a:xfrm>
          <a:prstGeom prst="rect">
            <a:avLst/>
          </a:prstGeom>
        </p:spPr>
        <p:txBody>
          <a:bodyPr wrap="square">
            <a:spAutoFit/>
          </a:bodyPr>
          <a:lstStyle/>
          <a:p>
            <a:pPr defTabSz="932563">
              <a:defRPr/>
            </a:pPr>
            <a:r>
              <a:rPr lang="en-US" sz="2040">
                <a:solidFill>
                  <a:srgbClr val="D83B01"/>
                </a:solidFill>
                <a:latin typeface="Segoe UI Semibold" panose="020B0702040204020203" pitchFamily="34" charset="0"/>
                <a:cs typeface="Segoe UI Semibold" panose="020B0702040204020203" pitchFamily="34" charset="0"/>
              </a:rPr>
              <a:t>Your or your customer’s </a:t>
            </a:r>
            <a:r>
              <a:rPr lang="en-US" sz="2040">
                <a:solidFill>
                  <a:srgbClr val="1A1A1A"/>
                </a:solidFill>
                <a:latin typeface="Segoe UI Semibold" panose="020B0702040204020203" pitchFamily="34" charset="0"/>
                <a:cs typeface="Segoe UI Semibold" panose="020B0702040204020203" pitchFamily="34" charset="0"/>
              </a:rPr>
              <a:t>data</a:t>
            </a:r>
          </a:p>
        </p:txBody>
      </p:sp>
      <p:sp>
        <p:nvSpPr>
          <p:cNvPr id="47" name="Rectangle 46">
            <a:extLst>
              <a:ext uri="{FF2B5EF4-FFF2-40B4-BE49-F238E27FC236}">
                <a16:creationId xmlns:a16="http://schemas.microsoft.com/office/drawing/2014/main" id="{F68BBB87-5AC2-4CEA-87CC-12B4E1A41211}"/>
              </a:ext>
            </a:extLst>
          </p:cNvPr>
          <p:cNvSpPr/>
          <p:nvPr/>
        </p:nvSpPr>
        <p:spPr>
          <a:xfrm>
            <a:off x="3875336" y="4308552"/>
            <a:ext cx="1336706"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ea typeface="Segoe UI" pitchFamily="34" charset="0"/>
                <a:cs typeface="Segoe UI" pitchFamily="34" charset="0"/>
              </a:rPr>
              <a:t>Office 365</a:t>
            </a:r>
          </a:p>
        </p:txBody>
      </p:sp>
      <p:sp>
        <p:nvSpPr>
          <p:cNvPr id="48" name="Rectangle 47">
            <a:extLst>
              <a:ext uri="{FF2B5EF4-FFF2-40B4-BE49-F238E27FC236}">
                <a16:creationId xmlns:a16="http://schemas.microsoft.com/office/drawing/2014/main" id="{BE33D879-237D-4622-84E5-484A60E488F8}"/>
              </a:ext>
            </a:extLst>
          </p:cNvPr>
          <p:cNvSpPr/>
          <p:nvPr/>
        </p:nvSpPr>
        <p:spPr>
          <a:xfrm>
            <a:off x="5829409" y="4308552"/>
            <a:ext cx="1542706"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cs typeface="Segoe UI" pitchFamily="34" charset="0"/>
              </a:rPr>
              <a:t>Windows 10</a:t>
            </a:r>
          </a:p>
        </p:txBody>
      </p:sp>
      <p:sp>
        <p:nvSpPr>
          <p:cNvPr id="49" name="Rectangle 48">
            <a:extLst>
              <a:ext uri="{FF2B5EF4-FFF2-40B4-BE49-F238E27FC236}">
                <a16:creationId xmlns:a16="http://schemas.microsoft.com/office/drawing/2014/main" id="{FE9F9575-F7E4-4176-915A-5EFA57683AC1}"/>
              </a:ext>
            </a:extLst>
          </p:cNvPr>
          <p:cNvSpPr/>
          <p:nvPr/>
        </p:nvSpPr>
        <p:spPr>
          <a:xfrm>
            <a:off x="8023808" y="4308552"/>
            <a:ext cx="3691049" cy="414353"/>
          </a:xfrm>
          <a:prstGeom prst="rect">
            <a:avLst/>
          </a:prstGeom>
        </p:spPr>
        <p:txBody>
          <a:bodyPr wrap="none" lIns="0">
            <a:spAutoFit/>
          </a:bodyPr>
          <a:lstStyle/>
          <a:p>
            <a:pPr defTabSz="951028" fontAlgn="base">
              <a:spcBef>
                <a:spcPct val="0"/>
              </a:spcBef>
              <a:spcAft>
                <a:spcPct val="0"/>
              </a:spcAft>
              <a:defRPr/>
            </a:pPr>
            <a:r>
              <a:rPr lang="en-US" sz="2040" b="1">
                <a:solidFill>
                  <a:srgbClr val="D83B01"/>
                </a:solidFill>
                <a:latin typeface="Segoe UI Semibold"/>
                <a:cs typeface="Segoe UI" pitchFamily="34" charset="0"/>
              </a:rPr>
              <a:t>Enterprise Mobility + Security</a:t>
            </a:r>
          </a:p>
        </p:txBody>
      </p:sp>
      <p:grpSp>
        <p:nvGrpSpPr>
          <p:cNvPr id="36" name="Group 35">
            <a:extLst>
              <a:ext uri="{FF2B5EF4-FFF2-40B4-BE49-F238E27FC236}">
                <a16:creationId xmlns:a16="http://schemas.microsoft.com/office/drawing/2014/main" id="{80329689-F794-4486-8473-E4FD6A1C2E17}"/>
              </a:ext>
            </a:extLst>
          </p:cNvPr>
          <p:cNvGrpSpPr/>
          <p:nvPr/>
        </p:nvGrpSpPr>
        <p:grpSpPr>
          <a:xfrm>
            <a:off x="2601922" y="1432726"/>
            <a:ext cx="433397" cy="1630374"/>
            <a:chOff x="2155371" y="1453091"/>
            <a:chExt cx="662953" cy="966576"/>
          </a:xfrm>
        </p:grpSpPr>
        <p:sp>
          <p:nvSpPr>
            <p:cNvPr id="28" name="Left Bracket 27">
              <a:extLst>
                <a:ext uri="{FF2B5EF4-FFF2-40B4-BE49-F238E27FC236}">
                  <a16:creationId xmlns:a16="http://schemas.microsoft.com/office/drawing/2014/main" id="{5EB217E6-2C5C-4D0C-9C32-ADC69B4792E4}"/>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31" name="Straight Connector 30">
              <a:extLst>
                <a:ext uri="{FF2B5EF4-FFF2-40B4-BE49-F238E27FC236}">
                  <a16:creationId xmlns:a16="http://schemas.microsoft.com/office/drawing/2014/main" id="{8393E949-BA14-4ACC-81F7-0F8D6CAC19A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C4382A5-F8F1-48FB-BCCA-83131B12E21E}"/>
              </a:ext>
            </a:extLst>
          </p:cNvPr>
          <p:cNvGrpSpPr/>
          <p:nvPr/>
        </p:nvGrpSpPr>
        <p:grpSpPr>
          <a:xfrm>
            <a:off x="2601922" y="3241150"/>
            <a:ext cx="433397" cy="1122387"/>
            <a:chOff x="2155371" y="1453091"/>
            <a:chExt cx="662953" cy="966576"/>
          </a:xfrm>
        </p:grpSpPr>
        <p:sp>
          <p:nvSpPr>
            <p:cNvPr id="55" name="Left Bracket 54">
              <a:extLst>
                <a:ext uri="{FF2B5EF4-FFF2-40B4-BE49-F238E27FC236}">
                  <a16:creationId xmlns:a16="http://schemas.microsoft.com/office/drawing/2014/main" id="{F47BBB95-FC5F-4788-BF2D-1E0C5758CEAB}"/>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6" name="Straight Connector 55">
              <a:extLst>
                <a:ext uri="{FF2B5EF4-FFF2-40B4-BE49-F238E27FC236}">
                  <a16:creationId xmlns:a16="http://schemas.microsoft.com/office/drawing/2014/main" id="{7A08034C-1275-4987-8958-FF3C9D5F340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127F51B-1B46-483A-9047-0257FDFFA5C6}"/>
              </a:ext>
            </a:extLst>
          </p:cNvPr>
          <p:cNvGrpSpPr/>
          <p:nvPr/>
        </p:nvGrpSpPr>
        <p:grpSpPr>
          <a:xfrm>
            <a:off x="2576355" y="4539303"/>
            <a:ext cx="438324" cy="2097237"/>
            <a:chOff x="2155371" y="1453091"/>
            <a:chExt cx="662953" cy="966576"/>
          </a:xfrm>
        </p:grpSpPr>
        <p:sp>
          <p:nvSpPr>
            <p:cNvPr id="58" name="Left Bracket 57">
              <a:extLst>
                <a:ext uri="{FF2B5EF4-FFF2-40B4-BE49-F238E27FC236}">
                  <a16:creationId xmlns:a16="http://schemas.microsoft.com/office/drawing/2014/main" id="{90FCAA36-3A75-47A0-837A-8104C648867D}"/>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defRPr/>
              </a:pPr>
              <a:endParaRPr lang="en-US">
                <a:solidFill>
                  <a:srgbClr val="1A1A1A"/>
                </a:solidFill>
                <a:latin typeface="Segoe UI"/>
              </a:endParaRPr>
            </a:p>
          </p:txBody>
        </p:sp>
        <p:cxnSp>
          <p:nvCxnSpPr>
            <p:cNvPr id="59" name="Straight Connector 58">
              <a:extLst>
                <a:ext uri="{FF2B5EF4-FFF2-40B4-BE49-F238E27FC236}">
                  <a16:creationId xmlns:a16="http://schemas.microsoft.com/office/drawing/2014/main" id="{63A70DA0-2FB6-4852-807E-593916ED239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CCD234B-0046-4D0E-A1BE-53B393F58423}"/>
              </a:ext>
            </a:extLst>
          </p:cNvPr>
          <p:cNvGrpSpPr/>
          <p:nvPr/>
        </p:nvGrpSpPr>
        <p:grpSpPr>
          <a:xfrm>
            <a:off x="3411146" y="3241152"/>
            <a:ext cx="8423435" cy="944945"/>
            <a:chOff x="426689" y="5086787"/>
            <a:chExt cx="11338622" cy="1271972"/>
          </a:xfrm>
        </p:grpSpPr>
        <p:grpSp>
          <p:nvGrpSpPr>
            <p:cNvPr id="66" name="Group 65">
              <a:extLst>
                <a:ext uri="{FF2B5EF4-FFF2-40B4-BE49-F238E27FC236}">
                  <a16:creationId xmlns:a16="http://schemas.microsoft.com/office/drawing/2014/main" id="{F9F52863-A3EF-43E8-ACC6-D12C9518B7F8}"/>
                </a:ext>
              </a:extLst>
            </p:cNvPr>
            <p:cNvGrpSpPr/>
            <p:nvPr/>
          </p:nvGrpSpPr>
          <p:grpSpPr>
            <a:xfrm>
              <a:off x="426689" y="5097870"/>
              <a:ext cx="11338621" cy="1260889"/>
              <a:chOff x="426689" y="5097870"/>
              <a:chExt cx="11338621" cy="1260889"/>
            </a:xfrm>
          </p:grpSpPr>
          <p:pic>
            <p:nvPicPr>
              <p:cNvPr id="69" name="Picture 68">
                <a:extLst>
                  <a:ext uri="{FF2B5EF4-FFF2-40B4-BE49-F238E27FC236}">
                    <a16:creationId xmlns:a16="http://schemas.microsoft.com/office/drawing/2014/main" id="{4C082F9B-E53F-46F5-BFED-887A35B6EFA5}"/>
                  </a:ext>
                </a:extLst>
              </p:cNvPr>
              <p:cNvPicPr>
                <a:picLocks noChangeAspect="1"/>
              </p:cNvPicPr>
              <p:nvPr/>
            </p:nvPicPr>
            <p:blipFill rotWithShape="1">
              <a:blip r:embed="rId3">
                <a:lum bright="70000" contrast="-70000"/>
              </a:blip>
              <a:srcRect l="18804" t="8154" r="28547" b="10393"/>
              <a:stretch/>
            </p:blipFill>
            <p:spPr>
              <a:xfrm>
                <a:off x="9959493" y="5097870"/>
                <a:ext cx="1805817" cy="1243195"/>
              </a:xfrm>
              <a:prstGeom prst="rect">
                <a:avLst/>
              </a:prstGeom>
            </p:spPr>
          </p:pic>
          <p:pic>
            <p:nvPicPr>
              <p:cNvPr id="70" name="Picture 69">
                <a:extLst>
                  <a:ext uri="{FF2B5EF4-FFF2-40B4-BE49-F238E27FC236}">
                    <a16:creationId xmlns:a16="http://schemas.microsoft.com/office/drawing/2014/main" id="{1EC02462-E5F3-4BA8-ADCC-36269C64772F}"/>
                  </a:ext>
                </a:extLst>
              </p:cNvPr>
              <p:cNvPicPr>
                <a:picLocks noChangeAspect="1"/>
              </p:cNvPicPr>
              <p:nvPr/>
            </p:nvPicPr>
            <p:blipFill rotWithShape="1">
              <a:blip r:embed="rId3">
                <a:lum bright="70000" contrast="-70000"/>
              </a:blip>
              <a:srcRect l="18804" t="9492" b="7896"/>
              <a:stretch/>
            </p:blipFill>
            <p:spPr>
              <a:xfrm>
                <a:off x="7482873" y="5097870"/>
                <a:ext cx="2784930" cy="1260888"/>
              </a:xfrm>
              <a:prstGeom prst="rect">
                <a:avLst/>
              </a:prstGeom>
            </p:spPr>
          </p:pic>
          <p:pic>
            <p:nvPicPr>
              <p:cNvPr id="71" name="Picture 70">
                <a:extLst>
                  <a:ext uri="{FF2B5EF4-FFF2-40B4-BE49-F238E27FC236}">
                    <a16:creationId xmlns:a16="http://schemas.microsoft.com/office/drawing/2014/main" id="{7EDA4EA4-E837-4873-A2AC-7794EE3AC21D}"/>
                  </a:ext>
                </a:extLst>
              </p:cNvPr>
              <p:cNvPicPr>
                <a:picLocks noChangeAspect="1"/>
              </p:cNvPicPr>
              <p:nvPr/>
            </p:nvPicPr>
            <p:blipFill rotWithShape="1">
              <a:blip r:embed="rId3">
                <a:lum bright="70000" contrast="-70000"/>
              </a:blip>
              <a:srcRect l="18804" t="10637" b="6877"/>
              <a:stretch/>
            </p:blipFill>
            <p:spPr>
              <a:xfrm>
                <a:off x="5006903" y="5099825"/>
                <a:ext cx="2784930" cy="1258934"/>
              </a:xfrm>
              <a:prstGeom prst="rect">
                <a:avLst/>
              </a:prstGeom>
            </p:spPr>
          </p:pic>
          <p:pic>
            <p:nvPicPr>
              <p:cNvPr id="72" name="Picture 71">
                <a:extLst>
                  <a:ext uri="{FF2B5EF4-FFF2-40B4-BE49-F238E27FC236}">
                    <a16:creationId xmlns:a16="http://schemas.microsoft.com/office/drawing/2014/main" id="{839F849D-B9A9-489C-B6AA-B01131822E13}"/>
                  </a:ext>
                </a:extLst>
              </p:cNvPr>
              <p:cNvPicPr>
                <a:picLocks noChangeAspect="1"/>
              </p:cNvPicPr>
              <p:nvPr/>
            </p:nvPicPr>
            <p:blipFill rotWithShape="1">
              <a:blip r:embed="rId3">
                <a:lum bright="70000" contrast="-70000"/>
              </a:blip>
              <a:srcRect l="18804" t="12869" b="5805"/>
              <a:stretch/>
            </p:blipFill>
            <p:spPr>
              <a:xfrm>
                <a:off x="2520743" y="5106495"/>
                <a:ext cx="2784930" cy="1241242"/>
              </a:xfrm>
              <a:prstGeom prst="rect">
                <a:avLst/>
              </a:prstGeom>
            </p:spPr>
          </p:pic>
          <p:pic>
            <p:nvPicPr>
              <p:cNvPr id="73" name="Picture 72">
                <a:extLst>
                  <a:ext uri="{FF2B5EF4-FFF2-40B4-BE49-F238E27FC236}">
                    <a16:creationId xmlns:a16="http://schemas.microsoft.com/office/drawing/2014/main" id="{E8302E3F-4F7B-4459-9693-40704D7805B4}"/>
                  </a:ext>
                </a:extLst>
              </p:cNvPr>
              <p:cNvPicPr>
                <a:picLocks noChangeAspect="1"/>
              </p:cNvPicPr>
              <p:nvPr/>
            </p:nvPicPr>
            <p:blipFill rotWithShape="1">
              <a:blip r:embed="rId3">
                <a:lum bright="70000" contrast="-70000"/>
              </a:blip>
              <a:srcRect l="29939" t="12869" b="5805"/>
              <a:stretch/>
            </p:blipFill>
            <p:spPr>
              <a:xfrm>
                <a:off x="426689" y="5099823"/>
                <a:ext cx="2403013" cy="1241242"/>
              </a:xfrm>
              <a:prstGeom prst="rect">
                <a:avLst/>
              </a:prstGeom>
            </p:spPr>
          </p:pic>
        </p:grpSp>
        <p:sp>
          <p:nvSpPr>
            <p:cNvPr id="67" name="Rectangle 66">
              <a:extLst>
                <a:ext uri="{FF2B5EF4-FFF2-40B4-BE49-F238E27FC236}">
                  <a16:creationId xmlns:a16="http://schemas.microsoft.com/office/drawing/2014/main" id="{2C5E7312-BB03-4639-9131-AC5DA6FA6FAC}"/>
                </a:ext>
              </a:extLst>
            </p:cNvPr>
            <p:cNvSpPr/>
            <p:nvPr/>
          </p:nvSpPr>
          <p:spPr>
            <a:xfrm>
              <a:off x="426690" y="5086787"/>
              <a:ext cx="11338621" cy="12581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US">
                  <a:solidFill>
                    <a:prstClr val="white"/>
                  </a:solidFill>
                  <a:latin typeface="Calibri" panose="020F0502020204030204"/>
                </a:rPr>
                <a:t>1</a:t>
              </a:r>
            </a:p>
          </p:txBody>
        </p:sp>
        <p:sp>
          <p:nvSpPr>
            <p:cNvPr id="68" name="Title 1">
              <a:extLst>
                <a:ext uri="{FF2B5EF4-FFF2-40B4-BE49-F238E27FC236}">
                  <a16:creationId xmlns:a16="http://schemas.microsoft.com/office/drawing/2014/main" id="{C08B6008-8AF4-4265-906A-895E9DE1D1C6}"/>
                </a:ext>
              </a:extLst>
            </p:cNvPr>
            <p:cNvSpPr txBox="1">
              <a:spLocks/>
            </p:cNvSpPr>
            <p:nvPr/>
          </p:nvSpPr>
          <p:spPr>
            <a:xfrm>
              <a:off x="3653581" y="5448364"/>
              <a:ext cx="4884840" cy="486533"/>
            </a:xfrm>
            <a:prstGeom prst="rect">
              <a:avLst/>
            </a:prstGeom>
          </p:spPr>
          <p:txBody>
            <a:bodyPr vert="horz" wrap="square" lIns="149196" tIns="93247" rIns="149196" bIns="93247"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914053">
                <a:defRPr/>
              </a:pPr>
              <a:r>
                <a:rPr lang="en-US" sz="2448" kern="0" spc="-51">
                  <a:solidFill>
                    <a:srgbClr val="1A1A1A"/>
                  </a:solidFill>
                  <a:latin typeface="Segoe UI Semibold" panose="020B0702040204020203" pitchFamily="34" charset="0"/>
                  <a:cs typeface="Segoe UI Semibold" panose="020B0702040204020203" pitchFamily="34" charset="0"/>
                </a:rPr>
                <a:t>Microsoft </a:t>
              </a:r>
              <a:r>
                <a:rPr lang="en-US" sz="2448" kern="0" spc="-51">
                  <a:ln>
                    <a:noFill/>
                  </a:ln>
                  <a:solidFill>
                    <a:srgbClr val="1A1A1A"/>
                  </a:solidFill>
                  <a:latin typeface="Segoe UI Semibold" panose="020B0702040204020203" pitchFamily="34" charset="0"/>
                  <a:cs typeface="Segoe UI Semibold" panose="020B0702040204020203" pitchFamily="34" charset="0"/>
                </a:rPr>
                <a:t>Graph</a:t>
              </a:r>
              <a:endParaRPr lang="en-US" sz="2448" spc="-150">
                <a:solidFill>
                  <a:srgbClr val="1A1A1A"/>
                </a:solidFill>
              </a:endParaRPr>
            </a:p>
          </p:txBody>
        </p:sp>
      </p:grpSp>
      <p:cxnSp>
        <p:nvCxnSpPr>
          <p:cNvPr id="21" name="Straight Connector 20">
            <a:extLst>
              <a:ext uri="{FF2B5EF4-FFF2-40B4-BE49-F238E27FC236}">
                <a16:creationId xmlns:a16="http://schemas.microsoft.com/office/drawing/2014/main" id="{30FF8580-DB36-4972-9C59-196FF58D96FB}"/>
              </a:ext>
            </a:extLst>
          </p:cNvPr>
          <p:cNvCxnSpPr/>
          <p:nvPr/>
        </p:nvCxnSpPr>
        <p:spPr>
          <a:xfrm>
            <a:off x="3411146" y="4864344"/>
            <a:ext cx="8423434"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6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6" presetClass="entr" presetSubtype="42"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barn(outHorizontal)">
                                      <p:cBhvr>
                                        <p:cTn id="10" dur="250"/>
                                        <p:tgtEl>
                                          <p:spTgt spid="36"/>
                                        </p:tgtEl>
                                      </p:cBhvr>
                                    </p:animEffec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51"/>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51"/>
                                        </p:tgtEl>
                                      </p:cBhvr>
                                      <p:by x="0" y="0"/>
                                    </p:animScale>
                                  </p:childTnLst>
                                </p:cTn>
                              </p:par>
                              <p:par>
                                <p:cTn id="16" presetID="42" presetClass="path" presetSubtype="0" decel="100000" fill="hold" nodeType="withEffect">
                                  <p:stCondLst>
                                    <p:cond delay="500"/>
                                  </p:stCondLst>
                                  <p:childTnLst>
                                    <p:animMotion origin="layout" path="M -4.79167E-6 -1.11111E-6 L -4.79167E-6 -0.16528 " pathEditMode="relative" rAng="0" ptsTypes="AA">
                                      <p:cBhvr>
                                        <p:cTn id="17" dur="500" spd="-100000" fill="hold"/>
                                        <p:tgtEl>
                                          <p:spTgt spid="51"/>
                                        </p:tgtEl>
                                        <p:attrNameLst>
                                          <p:attrName>ppt_x</p:attrName>
                                          <p:attrName>ppt_y</p:attrName>
                                        </p:attrNameLst>
                                      </p:cBhvr>
                                      <p:rCtr x="0" y="-8264"/>
                                    </p:animMotion>
                                  </p:childTnLst>
                                </p:cTn>
                              </p:par>
                              <p:par>
                                <p:cTn id="18" presetID="1" presetClass="entr" presetSubtype="0" fill="hold" nodeType="withEffect">
                                  <p:stCondLst>
                                    <p:cond delay="750"/>
                                  </p:stCondLst>
                                  <p:childTnLst>
                                    <p:set>
                                      <p:cBhvr>
                                        <p:cTn id="19" dur="1" fill="hold">
                                          <p:stCondLst>
                                            <p:cond delay="0"/>
                                          </p:stCondLst>
                                        </p:cTn>
                                        <p:tgtEl>
                                          <p:spTgt spid="52"/>
                                        </p:tgtEl>
                                        <p:attrNameLst>
                                          <p:attrName>style.visibility</p:attrName>
                                        </p:attrNameLst>
                                      </p:cBhvr>
                                      <p:to>
                                        <p:strVal val="visible"/>
                                      </p:to>
                                    </p:set>
                                  </p:childTnLst>
                                </p:cTn>
                              </p:par>
                              <p:par>
                                <p:cTn id="20" presetID="6" presetClass="emph" presetSubtype="0" accel="100000" autoRev="1" fill="hold" nodeType="withEffect">
                                  <p:stCondLst>
                                    <p:cond delay="250"/>
                                  </p:stCondLst>
                                  <p:childTnLst>
                                    <p:animScale>
                                      <p:cBhvr>
                                        <p:cTn id="21" dur="500" fill="hold"/>
                                        <p:tgtEl>
                                          <p:spTgt spid="52"/>
                                        </p:tgtEl>
                                      </p:cBhvr>
                                      <p:by x="0" y="0"/>
                                    </p:animScale>
                                  </p:childTnLst>
                                </p:cTn>
                              </p:par>
                              <p:par>
                                <p:cTn id="22" presetID="42" presetClass="path" presetSubtype="0" decel="100000" fill="hold" nodeType="withEffect">
                                  <p:stCondLst>
                                    <p:cond delay="750"/>
                                  </p:stCondLst>
                                  <p:childTnLst>
                                    <p:animMotion origin="layout" path="M -4.79167E-6 -1.11111E-6 L -4.79167E-6 -0.16528 " pathEditMode="relative" rAng="0" ptsTypes="AA">
                                      <p:cBhvr>
                                        <p:cTn id="23" dur="500" spd="-100000" fill="hold"/>
                                        <p:tgtEl>
                                          <p:spTgt spid="52"/>
                                        </p:tgtEl>
                                        <p:attrNameLst>
                                          <p:attrName>ppt_x</p:attrName>
                                          <p:attrName>ppt_y</p:attrName>
                                        </p:attrNameLst>
                                      </p:cBhvr>
                                      <p:rCtr x="0" y="-8264"/>
                                    </p:animMotion>
                                  </p:childTnLst>
                                </p:cTn>
                              </p:par>
                              <p:par>
                                <p:cTn id="24" presetID="1" presetClass="entr" presetSubtype="0" fill="hold" nodeType="withEffect">
                                  <p:stCondLst>
                                    <p:cond delay="1000"/>
                                  </p:stCondLst>
                                  <p:childTnLst>
                                    <p:set>
                                      <p:cBhvr>
                                        <p:cTn id="25" dur="1" fill="hold">
                                          <p:stCondLst>
                                            <p:cond delay="0"/>
                                          </p:stCondLst>
                                        </p:cTn>
                                        <p:tgtEl>
                                          <p:spTgt spid="53"/>
                                        </p:tgtEl>
                                        <p:attrNameLst>
                                          <p:attrName>style.visibility</p:attrName>
                                        </p:attrNameLst>
                                      </p:cBhvr>
                                      <p:to>
                                        <p:strVal val="visible"/>
                                      </p:to>
                                    </p:set>
                                  </p:childTnLst>
                                </p:cTn>
                              </p:par>
                              <p:par>
                                <p:cTn id="26" presetID="6" presetClass="emph" presetSubtype="0" accel="100000" autoRev="1" fill="hold" nodeType="withEffect">
                                  <p:stCondLst>
                                    <p:cond delay="500"/>
                                  </p:stCondLst>
                                  <p:childTnLst>
                                    <p:animScale>
                                      <p:cBhvr>
                                        <p:cTn id="27" dur="500" fill="hold"/>
                                        <p:tgtEl>
                                          <p:spTgt spid="53"/>
                                        </p:tgtEl>
                                      </p:cBhvr>
                                      <p:by x="0" y="0"/>
                                    </p:animScale>
                                  </p:childTnLst>
                                </p:cTn>
                              </p:par>
                              <p:par>
                                <p:cTn id="28" presetID="42" presetClass="path" presetSubtype="0" decel="100000" fill="hold" nodeType="withEffect">
                                  <p:stCondLst>
                                    <p:cond delay="1000"/>
                                  </p:stCondLst>
                                  <p:childTnLst>
                                    <p:animMotion origin="layout" path="M -4.79167E-6 -1.11111E-6 L -4.79167E-6 -0.16528 " pathEditMode="relative" rAng="0" ptsTypes="AA">
                                      <p:cBhvr>
                                        <p:cTn id="29" dur="500" spd="-100000" fill="hold"/>
                                        <p:tgtEl>
                                          <p:spTgt spid="53"/>
                                        </p:tgtEl>
                                        <p:attrNameLst>
                                          <p:attrName>ppt_x</p:attrName>
                                          <p:attrName>ppt_y</p:attrName>
                                        </p:attrNameLst>
                                      </p:cBhvr>
                                      <p:rCtr x="0" y="-8264"/>
                                    </p:animMotion>
                                  </p:childTnLst>
                                </p:cTn>
                              </p:par>
                              <p:par>
                                <p:cTn id="30" presetID="1" presetClass="entr" presetSubtype="0" fill="hold" nodeType="withEffect">
                                  <p:stCondLst>
                                    <p:cond delay="1250"/>
                                  </p:stCondLst>
                                  <p:childTnLst>
                                    <p:set>
                                      <p:cBhvr>
                                        <p:cTn id="31" dur="1" fill="hold">
                                          <p:stCondLst>
                                            <p:cond delay="0"/>
                                          </p:stCondLst>
                                        </p:cTn>
                                        <p:tgtEl>
                                          <p:spTgt spid="54"/>
                                        </p:tgtEl>
                                        <p:attrNameLst>
                                          <p:attrName>style.visibility</p:attrName>
                                        </p:attrNameLst>
                                      </p:cBhvr>
                                      <p:to>
                                        <p:strVal val="visible"/>
                                      </p:to>
                                    </p:set>
                                  </p:childTnLst>
                                </p:cTn>
                              </p:par>
                              <p:par>
                                <p:cTn id="32" presetID="6" presetClass="emph" presetSubtype="0" accel="100000" autoRev="1" fill="hold" nodeType="withEffect">
                                  <p:stCondLst>
                                    <p:cond delay="750"/>
                                  </p:stCondLst>
                                  <p:childTnLst>
                                    <p:animScale>
                                      <p:cBhvr>
                                        <p:cTn id="33" dur="500" fill="hold"/>
                                        <p:tgtEl>
                                          <p:spTgt spid="54"/>
                                        </p:tgtEl>
                                      </p:cBhvr>
                                      <p:by x="0" y="0"/>
                                    </p:animScale>
                                  </p:childTnLst>
                                </p:cTn>
                              </p:par>
                              <p:par>
                                <p:cTn id="34" presetID="42" presetClass="path" presetSubtype="0" decel="100000" fill="hold" nodeType="withEffect">
                                  <p:stCondLst>
                                    <p:cond delay="1250"/>
                                  </p:stCondLst>
                                  <p:childTnLst>
                                    <p:animMotion origin="layout" path="M -4.79167E-6 -1.11111E-6 L -4.79167E-6 -0.16528 " pathEditMode="relative" rAng="0" ptsTypes="AA">
                                      <p:cBhvr>
                                        <p:cTn id="35" dur="500" spd="-100000" fill="hold"/>
                                        <p:tgtEl>
                                          <p:spTgt spid="54"/>
                                        </p:tgtEl>
                                        <p:attrNameLst>
                                          <p:attrName>ppt_x</p:attrName>
                                          <p:attrName>ppt_y</p:attrName>
                                        </p:attrNameLst>
                                      </p:cBhvr>
                                      <p:rCtr x="0" y="-8264"/>
                                    </p:animMotion>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6" presetClass="entr" presetSubtype="42" fill="hold" nodeType="withEffect">
                                  <p:stCondLst>
                                    <p:cond delay="250"/>
                                  </p:stCondLst>
                                  <p:childTnLst>
                                    <p:set>
                                      <p:cBhvr>
                                        <p:cTn id="41" dur="1" fill="hold">
                                          <p:stCondLst>
                                            <p:cond delay="0"/>
                                          </p:stCondLst>
                                        </p:cTn>
                                        <p:tgtEl>
                                          <p:spTgt spid="50"/>
                                        </p:tgtEl>
                                        <p:attrNameLst>
                                          <p:attrName>style.visibility</p:attrName>
                                        </p:attrNameLst>
                                      </p:cBhvr>
                                      <p:to>
                                        <p:strVal val="visible"/>
                                      </p:to>
                                    </p:set>
                                    <p:animEffect transition="in" filter="barn(outHorizontal)">
                                      <p:cBhvr>
                                        <p:cTn id="42" dur="250"/>
                                        <p:tgtEl>
                                          <p:spTgt spid="50"/>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6" presetClass="entr" presetSubtype="42" fill="hold" nodeType="withEffect">
                                  <p:stCondLst>
                                    <p:cond delay="250"/>
                                  </p:stCondLst>
                                  <p:childTnLst>
                                    <p:set>
                                      <p:cBhvr>
                                        <p:cTn id="48" dur="1" fill="hold">
                                          <p:stCondLst>
                                            <p:cond delay="0"/>
                                          </p:stCondLst>
                                        </p:cTn>
                                        <p:tgtEl>
                                          <p:spTgt spid="57"/>
                                        </p:tgtEl>
                                        <p:attrNameLst>
                                          <p:attrName>style.visibility</p:attrName>
                                        </p:attrNameLst>
                                      </p:cBhvr>
                                      <p:to>
                                        <p:strVal val="visible"/>
                                      </p:to>
                                    </p:set>
                                    <p:animEffect transition="in" filter="barn(outHorizontal)">
                                      <p:cBhvr>
                                        <p:cTn id="49" dur="250"/>
                                        <p:tgtEl>
                                          <p:spTgt spid="57"/>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22" presetClass="entr" presetSubtype="8" fill="hold" nodeType="withEffect">
                                  <p:stCondLst>
                                    <p:cond delay="25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750"/>
                                        <p:tgtEl>
                                          <p:spTgt spid="2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par>
                          <p:cTn id="62" fill="hold">
                            <p:stCondLst>
                              <p:cond delay="3750"/>
                            </p:stCondLst>
                            <p:childTnLst>
                              <p:par>
                                <p:cTn id="63" presetID="1" presetClass="entr" presetSubtype="0" fill="hold" nodeType="afterEffect">
                                  <p:stCondLst>
                                    <p:cond delay="500"/>
                                  </p:stCondLst>
                                  <p:childTnLst>
                                    <p:set>
                                      <p:cBhvr>
                                        <p:cTn id="64" dur="1" fill="hold">
                                          <p:stCondLst>
                                            <p:cond delay="0"/>
                                          </p:stCondLst>
                                        </p:cTn>
                                        <p:tgtEl>
                                          <p:spTgt spid="61"/>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61"/>
                                        </p:tgtEl>
                                      </p:cBhvr>
                                      <p:by x="0" y="0"/>
                                    </p:animScale>
                                  </p:childTnLst>
                                </p:cTn>
                              </p:par>
                              <p:par>
                                <p:cTn id="67" presetID="42" presetClass="path" presetSubtype="0" decel="100000" fill="hold" nodeType="withEffect">
                                  <p:stCondLst>
                                    <p:cond delay="500"/>
                                  </p:stCondLst>
                                  <p:childTnLst>
                                    <p:animMotion origin="layout" path="M -4.79167E-6 -1.11111E-6 L -4.79167E-6 -0.16528 " pathEditMode="relative" rAng="0" ptsTypes="AA">
                                      <p:cBhvr>
                                        <p:cTn id="68" dur="500" spd="-100000" fill="hold"/>
                                        <p:tgtEl>
                                          <p:spTgt spid="61"/>
                                        </p:tgtEl>
                                        <p:attrNameLst>
                                          <p:attrName>ppt_x</p:attrName>
                                          <p:attrName>ppt_y</p:attrName>
                                        </p:attrNameLst>
                                      </p:cBhvr>
                                      <p:rCtr x="0" y="-8264"/>
                                    </p:animMotion>
                                  </p:childTnLst>
                                </p:cTn>
                              </p:par>
                              <p:par>
                                <p:cTn id="69" presetID="1" presetClass="entr" presetSubtype="0" fill="hold" nodeType="withEffect">
                                  <p:stCondLst>
                                    <p:cond delay="750"/>
                                  </p:stCondLst>
                                  <p:childTnLst>
                                    <p:set>
                                      <p:cBhvr>
                                        <p:cTn id="70" dur="1" fill="hold">
                                          <p:stCondLst>
                                            <p:cond delay="0"/>
                                          </p:stCondLst>
                                        </p:cTn>
                                        <p:tgtEl>
                                          <p:spTgt spid="62"/>
                                        </p:tgtEl>
                                        <p:attrNameLst>
                                          <p:attrName>style.visibility</p:attrName>
                                        </p:attrNameLst>
                                      </p:cBhvr>
                                      <p:to>
                                        <p:strVal val="visible"/>
                                      </p:to>
                                    </p:set>
                                  </p:childTnLst>
                                </p:cTn>
                              </p:par>
                              <p:par>
                                <p:cTn id="71" presetID="6" presetClass="emph" presetSubtype="0" accel="100000" autoRev="1" fill="hold" nodeType="withEffect">
                                  <p:stCondLst>
                                    <p:cond delay="250"/>
                                  </p:stCondLst>
                                  <p:childTnLst>
                                    <p:animScale>
                                      <p:cBhvr>
                                        <p:cTn id="72" dur="500" fill="hold"/>
                                        <p:tgtEl>
                                          <p:spTgt spid="62"/>
                                        </p:tgtEl>
                                      </p:cBhvr>
                                      <p:by x="0" y="0"/>
                                    </p:animScale>
                                  </p:childTnLst>
                                </p:cTn>
                              </p:par>
                              <p:par>
                                <p:cTn id="73" presetID="42" presetClass="path" presetSubtype="0" decel="100000" fill="hold" nodeType="withEffect">
                                  <p:stCondLst>
                                    <p:cond delay="750"/>
                                  </p:stCondLst>
                                  <p:childTnLst>
                                    <p:animMotion origin="layout" path="M -4.79167E-6 -1.11111E-6 L -4.79167E-6 -0.16528 " pathEditMode="relative" rAng="0" ptsTypes="AA">
                                      <p:cBhvr>
                                        <p:cTn id="74" dur="500" spd="-100000" fill="hold"/>
                                        <p:tgtEl>
                                          <p:spTgt spid="62"/>
                                        </p:tgtEl>
                                        <p:attrNameLst>
                                          <p:attrName>ppt_x</p:attrName>
                                          <p:attrName>ppt_y</p:attrName>
                                        </p:attrNameLst>
                                      </p:cBhvr>
                                      <p:rCtr x="0" y="-8264"/>
                                    </p:animMotion>
                                  </p:childTnLst>
                                </p:cTn>
                              </p:par>
                              <p:par>
                                <p:cTn id="75" presetID="1" presetClass="entr" presetSubtype="0" fill="hold" nodeType="withEffect">
                                  <p:stCondLst>
                                    <p:cond delay="1000"/>
                                  </p:stCondLst>
                                  <p:childTnLst>
                                    <p:set>
                                      <p:cBhvr>
                                        <p:cTn id="76" dur="1" fill="hold">
                                          <p:stCondLst>
                                            <p:cond delay="0"/>
                                          </p:stCondLst>
                                        </p:cTn>
                                        <p:tgtEl>
                                          <p:spTgt spid="63"/>
                                        </p:tgtEl>
                                        <p:attrNameLst>
                                          <p:attrName>style.visibility</p:attrName>
                                        </p:attrNameLst>
                                      </p:cBhvr>
                                      <p:to>
                                        <p:strVal val="visible"/>
                                      </p:to>
                                    </p:set>
                                  </p:childTnLst>
                                </p:cTn>
                              </p:par>
                              <p:par>
                                <p:cTn id="77" presetID="6" presetClass="emph" presetSubtype="0" accel="100000" autoRev="1" fill="hold" nodeType="withEffect">
                                  <p:stCondLst>
                                    <p:cond delay="500"/>
                                  </p:stCondLst>
                                  <p:childTnLst>
                                    <p:animScale>
                                      <p:cBhvr>
                                        <p:cTn id="78" dur="500" fill="hold"/>
                                        <p:tgtEl>
                                          <p:spTgt spid="63"/>
                                        </p:tgtEl>
                                      </p:cBhvr>
                                      <p:by x="0" y="0"/>
                                    </p:animScale>
                                  </p:childTnLst>
                                </p:cTn>
                              </p:par>
                              <p:par>
                                <p:cTn id="79" presetID="42" presetClass="path" presetSubtype="0" decel="100000" fill="hold" nodeType="withEffect">
                                  <p:stCondLst>
                                    <p:cond delay="1000"/>
                                  </p:stCondLst>
                                  <p:childTnLst>
                                    <p:animMotion origin="layout" path="M -4.79167E-6 -1.11111E-6 L -4.79167E-6 -0.16528 " pathEditMode="relative" rAng="0" ptsTypes="AA">
                                      <p:cBhvr>
                                        <p:cTn id="80" dur="500" spd="-100000" fill="hold"/>
                                        <p:tgtEl>
                                          <p:spTgt spid="63"/>
                                        </p:tgtEl>
                                        <p:attrNameLst>
                                          <p:attrName>ppt_x</p:attrName>
                                          <p:attrName>ppt_y</p:attrName>
                                        </p:attrNameLst>
                                      </p:cBhvr>
                                      <p:rCtr x="0" y="-8264"/>
                                    </p:animMotion>
                                  </p:childTnLst>
                                </p:cTn>
                              </p:par>
                              <p:par>
                                <p:cTn id="81" presetID="1" presetClass="entr" presetSubtype="0" fill="hold" nodeType="withEffect">
                                  <p:stCondLst>
                                    <p:cond delay="1250"/>
                                  </p:stCondLst>
                                  <p:childTnLst>
                                    <p:set>
                                      <p:cBhvr>
                                        <p:cTn id="82" dur="1" fill="hold">
                                          <p:stCondLst>
                                            <p:cond delay="0"/>
                                          </p:stCondLst>
                                        </p:cTn>
                                        <p:tgtEl>
                                          <p:spTgt spid="64"/>
                                        </p:tgtEl>
                                        <p:attrNameLst>
                                          <p:attrName>style.visibility</p:attrName>
                                        </p:attrNameLst>
                                      </p:cBhvr>
                                      <p:to>
                                        <p:strVal val="visible"/>
                                      </p:to>
                                    </p:set>
                                  </p:childTnLst>
                                </p:cTn>
                              </p:par>
                              <p:par>
                                <p:cTn id="83" presetID="6" presetClass="emph" presetSubtype="0" accel="100000" autoRev="1" fill="hold" nodeType="withEffect">
                                  <p:stCondLst>
                                    <p:cond delay="750"/>
                                  </p:stCondLst>
                                  <p:childTnLst>
                                    <p:animScale>
                                      <p:cBhvr>
                                        <p:cTn id="84" dur="500" fill="hold"/>
                                        <p:tgtEl>
                                          <p:spTgt spid="64"/>
                                        </p:tgtEl>
                                      </p:cBhvr>
                                      <p:by x="0" y="0"/>
                                    </p:animScale>
                                  </p:childTnLst>
                                </p:cTn>
                              </p:par>
                              <p:par>
                                <p:cTn id="85" presetID="42" presetClass="path" presetSubtype="0" decel="100000" fill="hold" nodeType="withEffect">
                                  <p:stCondLst>
                                    <p:cond delay="1250"/>
                                  </p:stCondLst>
                                  <p:childTnLst>
                                    <p:animMotion origin="layout" path="M -4.79167E-6 -1.11111E-6 L -4.79167E-6 -0.16528 " pathEditMode="relative" rAng="0" ptsTypes="AA">
                                      <p:cBhvr>
                                        <p:cTn id="86" dur="500" spd="-100000" fill="hold"/>
                                        <p:tgtEl>
                                          <p:spTgt spid="64"/>
                                        </p:tgtEl>
                                        <p:attrNameLst>
                                          <p:attrName>ppt_x</p:attrName>
                                          <p:attrName>ppt_y</p:attrName>
                                        </p:attrNameLst>
                                      </p:cBhvr>
                                      <p:rCtr x="0" y="-8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34" grpId="0"/>
      <p:bldP spid="47" grpId="0"/>
      <p:bldP spid="48" grpId="0"/>
      <p:bldP spid="49" grpId="0"/>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9A3C4BB6-DB8D-4070-8F7B-E5A2778ED62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 ds:uri="61b79488-63fd-46f4-b1bf-09cb63d2085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3061</Words>
  <Application>Microsoft Office PowerPoint</Application>
  <PresentationFormat>Custom</PresentationFormat>
  <Paragraphs>324</Paragraphs>
  <Slides>21</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Arial</vt:lpstr>
      <vt:lpstr>Calibri</vt:lpstr>
      <vt:lpstr>Courier New</vt:lpstr>
      <vt:lpstr>Georgia</vt:lpstr>
      <vt:lpstr>Segoe UI</vt:lpstr>
      <vt:lpstr>Segoe UI Light</vt:lpstr>
      <vt:lpstr>Segoe UI Semibold</vt:lpstr>
      <vt:lpstr>Segoe UI Semilight</vt:lpstr>
      <vt:lpstr>Times</vt:lpstr>
      <vt:lpstr>Wingdings</vt:lpstr>
      <vt:lpstr>Office 365 PPT Template - 2017</vt:lpstr>
      <vt:lpstr>1_Office 365 PPT Template - 2017</vt:lpstr>
      <vt:lpstr>Getting Started  with  Microsoft Identity</vt:lpstr>
      <vt:lpstr>Overview</vt:lpstr>
      <vt:lpstr>Digital Transformation is about connections </vt:lpstr>
      <vt:lpstr>Manage and secure with identity as the control plane</vt:lpstr>
      <vt:lpstr>PowerPoint Presentation</vt:lpstr>
      <vt:lpstr>Microsoft Identity Services</vt:lpstr>
      <vt:lpstr>External collaboration using B2B</vt:lpstr>
      <vt:lpstr>Azure Active Directory B2C</vt:lpstr>
      <vt:lpstr>Gateway to your data in the Microsoft cloud</vt:lpstr>
      <vt:lpstr>PowerPoint Presentation</vt:lpstr>
      <vt:lpstr>ID tokens</vt:lpstr>
      <vt:lpstr>OpenID Connect &amp; ID tokens</vt:lpstr>
      <vt:lpstr>ID token claims</vt:lpstr>
      <vt:lpstr>Obtaining ID tokens</vt:lpstr>
      <vt:lpstr>Access tokens</vt:lpstr>
      <vt:lpstr>Access tokens</vt:lpstr>
      <vt:lpstr>Obtaining access tokens</vt:lpstr>
      <vt:lpstr>Difference between user and application access tokens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2019-11-11T20:49:33Z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y fmtid="{D5CDD505-2E9C-101B-9397-08002B2CF9AE}" pid="3" name="MSIP_Label_236020b0-6d69-48c1-9bb5-c586c1062b70_Enabled">
    <vt:lpwstr>True</vt:lpwstr>
  </property>
  <property fmtid="{D5CDD505-2E9C-101B-9397-08002B2CF9AE}" pid="4" name="MSIP_Label_236020b0-6d69-48c1-9bb5-c586c1062b70_SiteId">
    <vt:lpwstr>cf36141c-ddd7-45a7-b073-111f66d0b30c</vt:lpwstr>
  </property>
  <property fmtid="{D5CDD505-2E9C-101B-9397-08002B2CF9AE}" pid="5" name="MSIP_Label_236020b0-6d69-48c1-9bb5-c586c1062b70_Owner">
    <vt:lpwstr>brian.jacobsen@avanade.com</vt:lpwstr>
  </property>
  <property fmtid="{D5CDD505-2E9C-101B-9397-08002B2CF9AE}" pid="6" name="MSIP_Label_236020b0-6d69-48c1-9bb5-c586c1062b70_SetDate">
    <vt:lpwstr>2019-11-11T20:49:33.0381781Z</vt:lpwstr>
  </property>
  <property fmtid="{D5CDD505-2E9C-101B-9397-08002B2CF9AE}" pid="7" name="MSIP_Label_236020b0-6d69-48c1-9bb5-c586c1062b70_Name">
    <vt:lpwstr>Confidential</vt:lpwstr>
  </property>
  <property fmtid="{D5CDD505-2E9C-101B-9397-08002B2CF9AE}" pid="8" name="MSIP_Label_236020b0-6d69-48c1-9bb5-c586c1062b70_Application">
    <vt:lpwstr>Microsoft Azure Information Protection</vt:lpwstr>
  </property>
  <property fmtid="{D5CDD505-2E9C-101B-9397-08002B2CF9AE}" pid="9" name="MSIP_Label_236020b0-6d69-48c1-9bb5-c586c1062b70_ActionId">
    <vt:lpwstr>75ca92ae-43dd-4d86-ab4f-ab98986af130</vt:lpwstr>
  </property>
  <property fmtid="{D5CDD505-2E9C-101B-9397-08002B2CF9AE}" pid="10" name="MSIP_Label_236020b0-6d69-48c1-9bb5-c586c1062b70_Extended_MSFT_Method">
    <vt:lpwstr>Automatic</vt:lpwstr>
  </property>
  <property fmtid="{D5CDD505-2E9C-101B-9397-08002B2CF9AE}" pid="11" name="MSIP_Label_5fae8262-b78e-4366-8929-a5d6aac95320_Enabled">
    <vt:lpwstr>True</vt:lpwstr>
  </property>
  <property fmtid="{D5CDD505-2E9C-101B-9397-08002B2CF9AE}" pid="12" name="MSIP_Label_5fae8262-b78e-4366-8929-a5d6aac95320_SiteId">
    <vt:lpwstr>cf36141c-ddd7-45a7-b073-111f66d0b30c</vt:lpwstr>
  </property>
  <property fmtid="{D5CDD505-2E9C-101B-9397-08002B2CF9AE}" pid="13" name="MSIP_Label_5fae8262-b78e-4366-8929-a5d6aac95320_Owner">
    <vt:lpwstr>brian.jacobsen@avanade.com</vt:lpwstr>
  </property>
  <property fmtid="{D5CDD505-2E9C-101B-9397-08002B2CF9AE}" pid="14" name="MSIP_Label_5fae8262-b78e-4366-8929-a5d6aac95320_SetDate">
    <vt:lpwstr>2019-11-11T20:49:33.0381781Z</vt:lpwstr>
  </property>
  <property fmtid="{D5CDD505-2E9C-101B-9397-08002B2CF9AE}" pid="15" name="MSIP_Label_5fae8262-b78e-4366-8929-a5d6aac95320_Name">
    <vt:lpwstr>Recipients Have Full Control</vt:lpwstr>
  </property>
  <property fmtid="{D5CDD505-2E9C-101B-9397-08002B2CF9AE}" pid="16" name="MSIP_Label_5fae8262-b78e-4366-8929-a5d6aac95320_Application">
    <vt:lpwstr>Microsoft Azure Information Protection</vt:lpwstr>
  </property>
  <property fmtid="{D5CDD505-2E9C-101B-9397-08002B2CF9AE}" pid="17" name="MSIP_Label_5fae8262-b78e-4366-8929-a5d6aac95320_ActionId">
    <vt:lpwstr>75ca92ae-43dd-4d86-ab4f-ab98986af130</vt:lpwstr>
  </property>
  <property fmtid="{D5CDD505-2E9C-101B-9397-08002B2CF9AE}" pid="18" name="MSIP_Label_5fae8262-b78e-4366-8929-a5d6aac95320_Parent">
    <vt:lpwstr>236020b0-6d69-48c1-9bb5-c586c1062b70</vt:lpwstr>
  </property>
  <property fmtid="{D5CDD505-2E9C-101B-9397-08002B2CF9AE}" pid="19" name="MSIP_Label_5fae8262-b78e-4366-8929-a5d6aac95320_Extended_MSFT_Method">
    <vt:lpwstr>Automatic</vt:lpwstr>
  </property>
  <property fmtid="{D5CDD505-2E9C-101B-9397-08002B2CF9AE}" pid="20" name="Sensitivity">
    <vt:lpwstr>Confidential Recipients Have Full Control</vt:lpwstr>
  </property>
</Properties>
</file>